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8254BF-77AC-459F-861E-DCEC3C20CC80}" type="doc">
      <dgm:prSet loTypeId="urn:microsoft.com/office/officeart/2005/8/layout/matrix1" loCatId="matrix" qsTypeId="urn:microsoft.com/office/officeart/2005/8/quickstyle/simple1" qsCatId="simple" csTypeId="urn:microsoft.com/office/officeart/2005/8/colors/colorful4" csCatId="colorful" phldr="1"/>
      <dgm:spPr/>
      <dgm:t>
        <a:bodyPr/>
        <a:lstStyle/>
        <a:p>
          <a:endParaRPr lang="it-IT"/>
        </a:p>
      </dgm:t>
    </dgm:pt>
    <dgm:pt modelId="{9A78FDC3-273C-4861-AC00-33F59FD03D77}">
      <dgm:prSet phldrT="[Testo]" custT="1"/>
      <dgm:spPr/>
      <dgm:t>
        <a:bodyPr/>
        <a:lstStyle/>
        <a:p>
          <a:r>
            <a:rPr lang="it-IT" sz="2400" dirty="0" smtClean="0">
              <a:latin typeface="Arial Rounded MT Bold" panose="020F0704030504030204" pitchFamily="34" charset="0"/>
            </a:rPr>
            <a:t>ATTIVITA</a:t>
          </a:r>
          <a:r>
            <a:rPr lang="it-IT" sz="3400" dirty="0" smtClean="0"/>
            <a:t>’</a:t>
          </a:r>
          <a:endParaRPr lang="it-IT" sz="3400" dirty="0"/>
        </a:p>
      </dgm:t>
    </dgm:pt>
    <dgm:pt modelId="{4CD2DAA7-B9B3-4C86-AA7E-230E18B3E576}" type="parTrans" cxnId="{EFF8537C-B8A7-499D-8BF5-8B39C5150300}">
      <dgm:prSet/>
      <dgm:spPr/>
      <dgm:t>
        <a:bodyPr/>
        <a:lstStyle/>
        <a:p>
          <a:endParaRPr lang="it-IT"/>
        </a:p>
      </dgm:t>
    </dgm:pt>
    <dgm:pt modelId="{BCCC5FA6-DF20-4660-9DE4-EF6D87649146}" type="sibTrans" cxnId="{EFF8537C-B8A7-499D-8BF5-8B39C5150300}">
      <dgm:prSet/>
      <dgm:spPr/>
      <dgm:t>
        <a:bodyPr/>
        <a:lstStyle/>
        <a:p>
          <a:endParaRPr lang="it-IT"/>
        </a:p>
      </dgm:t>
    </dgm:pt>
    <dgm:pt modelId="{F7981A5E-1B3F-463C-9F48-4684CA9384F1}">
      <dgm:prSet phldrT="[Testo]"/>
      <dgm:spPr/>
      <dgm:t>
        <a:bodyPr/>
        <a:lstStyle/>
        <a:p>
          <a:r>
            <a:rPr lang="it-IT" dirty="0" smtClean="0"/>
            <a:t>DUE INCONTRI PLENARI IN PRESENZA</a:t>
          </a:r>
        </a:p>
        <a:p>
          <a:r>
            <a:rPr lang="it-IT" dirty="0" smtClean="0"/>
            <a:t>(6 ORE)</a:t>
          </a:r>
          <a:endParaRPr lang="it-IT" dirty="0"/>
        </a:p>
      </dgm:t>
    </dgm:pt>
    <dgm:pt modelId="{D791953B-58BB-46E6-9F2E-DD82CC2A3784}" type="parTrans" cxnId="{830A4D10-7A97-42B9-A0FC-A1DA1DEB45CA}">
      <dgm:prSet/>
      <dgm:spPr/>
      <dgm:t>
        <a:bodyPr/>
        <a:lstStyle/>
        <a:p>
          <a:endParaRPr lang="it-IT"/>
        </a:p>
      </dgm:t>
    </dgm:pt>
    <dgm:pt modelId="{9B3A54DD-C3D3-4F1F-94A1-08E0A145E27D}" type="sibTrans" cxnId="{830A4D10-7A97-42B9-A0FC-A1DA1DEB45CA}">
      <dgm:prSet/>
      <dgm:spPr/>
      <dgm:t>
        <a:bodyPr/>
        <a:lstStyle/>
        <a:p>
          <a:endParaRPr lang="it-IT"/>
        </a:p>
      </dgm:t>
    </dgm:pt>
    <dgm:pt modelId="{61B12244-874B-4DC4-B698-6DE57DA7EBB5}">
      <dgm:prSet phldrT="[Testo]"/>
      <dgm:spPr/>
      <dgm:t>
        <a:bodyPr/>
        <a:lstStyle/>
        <a:p>
          <a:r>
            <a:rPr lang="it-IT" dirty="0" smtClean="0"/>
            <a:t>ATTIVITA’ FOMATIVA IN PRESENZA </a:t>
          </a:r>
        </a:p>
        <a:p>
          <a:r>
            <a:rPr lang="it-IT" dirty="0" smtClean="0"/>
            <a:t>(ALMENO 4 LABORATORI 12 ORE)</a:t>
          </a:r>
        </a:p>
        <a:p>
          <a:endParaRPr lang="it-IT" dirty="0"/>
        </a:p>
      </dgm:t>
    </dgm:pt>
    <dgm:pt modelId="{C56B36C7-7AF5-40EF-A817-DC295534C805}" type="parTrans" cxnId="{313A7FA8-394F-46B3-A578-BAD871CB3580}">
      <dgm:prSet/>
      <dgm:spPr/>
      <dgm:t>
        <a:bodyPr/>
        <a:lstStyle/>
        <a:p>
          <a:endParaRPr lang="it-IT"/>
        </a:p>
      </dgm:t>
    </dgm:pt>
    <dgm:pt modelId="{E539786A-8356-419F-9C0A-70955A190999}" type="sibTrans" cxnId="{313A7FA8-394F-46B3-A578-BAD871CB3580}">
      <dgm:prSet/>
      <dgm:spPr/>
      <dgm:t>
        <a:bodyPr/>
        <a:lstStyle/>
        <a:p>
          <a:endParaRPr lang="it-IT"/>
        </a:p>
      </dgm:t>
    </dgm:pt>
    <dgm:pt modelId="{4527E12A-3137-40A1-80A5-793352596081}">
      <dgm:prSet phldrT="[Testo]"/>
      <dgm:spPr/>
      <dgm:t>
        <a:bodyPr/>
        <a:lstStyle/>
        <a:p>
          <a:r>
            <a:rPr lang="it-IT" dirty="0" smtClean="0"/>
            <a:t>OSSERVAZIONE ED ATTIVITA’ PEER TO PEER</a:t>
          </a:r>
        </a:p>
        <a:p>
          <a:r>
            <a:rPr lang="it-IT" dirty="0" smtClean="0"/>
            <a:t>IN AFFIANCAMENTO AL TUTOR </a:t>
          </a:r>
        </a:p>
        <a:p>
          <a:r>
            <a:rPr lang="it-IT" dirty="0" smtClean="0"/>
            <a:t>(12 ORE)</a:t>
          </a:r>
          <a:endParaRPr lang="it-IT" dirty="0"/>
        </a:p>
      </dgm:t>
    </dgm:pt>
    <dgm:pt modelId="{16FBF039-F8B5-4D2E-BFA0-84A2AA9392C5}" type="parTrans" cxnId="{065F7ECA-0C12-4656-91C7-968ED6B3BAFC}">
      <dgm:prSet/>
      <dgm:spPr/>
      <dgm:t>
        <a:bodyPr/>
        <a:lstStyle/>
        <a:p>
          <a:endParaRPr lang="it-IT"/>
        </a:p>
      </dgm:t>
    </dgm:pt>
    <dgm:pt modelId="{1046B0D3-D463-4A2F-90C0-2574283C002B}" type="sibTrans" cxnId="{065F7ECA-0C12-4656-91C7-968ED6B3BAFC}">
      <dgm:prSet/>
      <dgm:spPr/>
      <dgm:t>
        <a:bodyPr/>
        <a:lstStyle/>
        <a:p>
          <a:endParaRPr lang="it-IT"/>
        </a:p>
      </dgm:t>
    </dgm:pt>
    <dgm:pt modelId="{7BE4D8F6-9546-4AB4-838D-A418F5B4F309}">
      <dgm:prSet phldrT="[Testo]"/>
      <dgm:spPr/>
      <dgm:t>
        <a:bodyPr/>
        <a:lstStyle/>
        <a:p>
          <a:r>
            <a:rPr lang="it-IT" dirty="0" smtClean="0"/>
            <a:t>ATTIVITA’ DA SVOLGERE SULLA PIATTAFORMA ON LINE</a:t>
          </a:r>
        </a:p>
        <a:p>
          <a:r>
            <a:rPr lang="it-IT" dirty="0" smtClean="0"/>
            <a:t>(20 ORE)</a:t>
          </a:r>
          <a:endParaRPr lang="it-IT" dirty="0"/>
        </a:p>
      </dgm:t>
    </dgm:pt>
    <dgm:pt modelId="{4EEFBB4F-DD5B-4BBB-AB25-88762705D249}" type="parTrans" cxnId="{DD96C754-B965-4748-9D20-753C47882C51}">
      <dgm:prSet/>
      <dgm:spPr/>
      <dgm:t>
        <a:bodyPr/>
        <a:lstStyle/>
        <a:p>
          <a:endParaRPr lang="it-IT"/>
        </a:p>
      </dgm:t>
    </dgm:pt>
    <dgm:pt modelId="{2FE2E30A-53FE-4673-98C7-D3C454135A55}" type="sibTrans" cxnId="{DD96C754-B965-4748-9D20-753C47882C51}">
      <dgm:prSet/>
      <dgm:spPr/>
      <dgm:t>
        <a:bodyPr/>
        <a:lstStyle/>
        <a:p>
          <a:endParaRPr lang="it-IT"/>
        </a:p>
      </dgm:t>
    </dgm:pt>
    <dgm:pt modelId="{ECE0AE0F-4AF1-4A67-B28C-F66629BCA960}" type="pres">
      <dgm:prSet presAssocID="{5C8254BF-77AC-459F-861E-DCEC3C20CC80}" presName="diagram" presStyleCnt="0">
        <dgm:presLayoutVars>
          <dgm:chMax val="1"/>
          <dgm:dir/>
          <dgm:animLvl val="ctr"/>
          <dgm:resizeHandles val="exact"/>
        </dgm:presLayoutVars>
      </dgm:prSet>
      <dgm:spPr/>
      <dgm:t>
        <a:bodyPr/>
        <a:lstStyle/>
        <a:p>
          <a:endParaRPr lang="it-IT"/>
        </a:p>
      </dgm:t>
    </dgm:pt>
    <dgm:pt modelId="{EFD2DABE-5F35-499E-AA26-B2A849691308}" type="pres">
      <dgm:prSet presAssocID="{5C8254BF-77AC-459F-861E-DCEC3C20CC80}" presName="matrix" presStyleCnt="0"/>
      <dgm:spPr/>
    </dgm:pt>
    <dgm:pt modelId="{A9167CB0-212E-42A0-80F6-9D0037C5DA2E}" type="pres">
      <dgm:prSet presAssocID="{5C8254BF-77AC-459F-861E-DCEC3C20CC80}" presName="tile1" presStyleLbl="node1" presStyleIdx="0" presStyleCnt="4"/>
      <dgm:spPr/>
      <dgm:t>
        <a:bodyPr/>
        <a:lstStyle/>
        <a:p>
          <a:endParaRPr lang="it-IT"/>
        </a:p>
      </dgm:t>
    </dgm:pt>
    <dgm:pt modelId="{DB1E5416-5836-4E41-9DEE-57E444F232AD}" type="pres">
      <dgm:prSet presAssocID="{5C8254BF-77AC-459F-861E-DCEC3C20CC80}" presName="tile1text" presStyleLbl="node1" presStyleIdx="0" presStyleCnt="4">
        <dgm:presLayoutVars>
          <dgm:chMax val="0"/>
          <dgm:chPref val="0"/>
          <dgm:bulletEnabled val="1"/>
        </dgm:presLayoutVars>
      </dgm:prSet>
      <dgm:spPr/>
      <dgm:t>
        <a:bodyPr/>
        <a:lstStyle/>
        <a:p>
          <a:endParaRPr lang="it-IT"/>
        </a:p>
      </dgm:t>
    </dgm:pt>
    <dgm:pt modelId="{C76B5D63-3EFB-43CC-8C90-755B991BF4BA}" type="pres">
      <dgm:prSet presAssocID="{5C8254BF-77AC-459F-861E-DCEC3C20CC80}" presName="tile2" presStyleLbl="node1" presStyleIdx="1" presStyleCnt="4"/>
      <dgm:spPr/>
      <dgm:t>
        <a:bodyPr/>
        <a:lstStyle/>
        <a:p>
          <a:endParaRPr lang="it-IT"/>
        </a:p>
      </dgm:t>
    </dgm:pt>
    <dgm:pt modelId="{9E59EE09-3F95-4995-90F8-9E2F909AF1F4}" type="pres">
      <dgm:prSet presAssocID="{5C8254BF-77AC-459F-861E-DCEC3C20CC80}" presName="tile2text" presStyleLbl="node1" presStyleIdx="1" presStyleCnt="4">
        <dgm:presLayoutVars>
          <dgm:chMax val="0"/>
          <dgm:chPref val="0"/>
          <dgm:bulletEnabled val="1"/>
        </dgm:presLayoutVars>
      </dgm:prSet>
      <dgm:spPr/>
      <dgm:t>
        <a:bodyPr/>
        <a:lstStyle/>
        <a:p>
          <a:endParaRPr lang="it-IT"/>
        </a:p>
      </dgm:t>
    </dgm:pt>
    <dgm:pt modelId="{FC996A9F-398E-49FF-BEBF-2C5E258213DC}" type="pres">
      <dgm:prSet presAssocID="{5C8254BF-77AC-459F-861E-DCEC3C20CC80}" presName="tile3" presStyleLbl="node1" presStyleIdx="2" presStyleCnt="4"/>
      <dgm:spPr/>
      <dgm:t>
        <a:bodyPr/>
        <a:lstStyle/>
        <a:p>
          <a:endParaRPr lang="it-IT"/>
        </a:p>
      </dgm:t>
    </dgm:pt>
    <dgm:pt modelId="{196D1F5C-F134-43DD-B9D3-D2493FF8D3AE}" type="pres">
      <dgm:prSet presAssocID="{5C8254BF-77AC-459F-861E-DCEC3C20CC80}" presName="tile3text" presStyleLbl="node1" presStyleIdx="2" presStyleCnt="4">
        <dgm:presLayoutVars>
          <dgm:chMax val="0"/>
          <dgm:chPref val="0"/>
          <dgm:bulletEnabled val="1"/>
        </dgm:presLayoutVars>
      </dgm:prSet>
      <dgm:spPr/>
      <dgm:t>
        <a:bodyPr/>
        <a:lstStyle/>
        <a:p>
          <a:endParaRPr lang="it-IT"/>
        </a:p>
      </dgm:t>
    </dgm:pt>
    <dgm:pt modelId="{3545029C-1E22-4B16-B06D-9CBFD62080CD}" type="pres">
      <dgm:prSet presAssocID="{5C8254BF-77AC-459F-861E-DCEC3C20CC80}" presName="tile4" presStyleLbl="node1" presStyleIdx="3" presStyleCnt="4"/>
      <dgm:spPr/>
      <dgm:t>
        <a:bodyPr/>
        <a:lstStyle/>
        <a:p>
          <a:endParaRPr lang="it-IT"/>
        </a:p>
      </dgm:t>
    </dgm:pt>
    <dgm:pt modelId="{97A4C8F7-FF53-4316-96A5-DA3949318800}" type="pres">
      <dgm:prSet presAssocID="{5C8254BF-77AC-459F-861E-DCEC3C20CC80}" presName="tile4text" presStyleLbl="node1" presStyleIdx="3" presStyleCnt="4">
        <dgm:presLayoutVars>
          <dgm:chMax val="0"/>
          <dgm:chPref val="0"/>
          <dgm:bulletEnabled val="1"/>
        </dgm:presLayoutVars>
      </dgm:prSet>
      <dgm:spPr/>
      <dgm:t>
        <a:bodyPr/>
        <a:lstStyle/>
        <a:p>
          <a:endParaRPr lang="it-IT"/>
        </a:p>
      </dgm:t>
    </dgm:pt>
    <dgm:pt modelId="{67070F32-D812-41BE-B618-2B319B70D33F}" type="pres">
      <dgm:prSet presAssocID="{5C8254BF-77AC-459F-861E-DCEC3C20CC80}" presName="centerTile" presStyleLbl="fgShp" presStyleIdx="0" presStyleCnt="1" custLinFactNeighborX="-2499" custLinFactNeighborY="-1100">
        <dgm:presLayoutVars>
          <dgm:chMax val="0"/>
          <dgm:chPref val="0"/>
        </dgm:presLayoutVars>
      </dgm:prSet>
      <dgm:spPr/>
      <dgm:t>
        <a:bodyPr/>
        <a:lstStyle/>
        <a:p>
          <a:endParaRPr lang="it-IT"/>
        </a:p>
      </dgm:t>
    </dgm:pt>
  </dgm:ptLst>
  <dgm:cxnLst>
    <dgm:cxn modelId="{1927C8C1-2F0F-4418-BCB8-7A15EB0BC5E4}" type="presOf" srcId="{5C8254BF-77AC-459F-861E-DCEC3C20CC80}" destId="{ECE0AE0F-4AF1-4A67-B28C-F66629BCA960}" srcOrd="0" destOrd="0" presId="urn:microsoft.com/office/officeart/2005/8/layout/matrix1"/>
    <dgm:cxn modelId="{91DF2A6A-C593-451D-ABDA-5428D33F2E35}" type="presOf" srcId="{9A78FDC3-273C-4861-AC00-33F59FD03D77}" destId="{67070F32-D812-41BE-B618-2B319B70D33F}" srcOrd="0" destOrd="0" presId="urn:microsoft.com/office/officeart/2005/8/layout/matrix1"/>
    <dgm:cxn modelId="{313A7FA8-394F-46B3-A578-BAD871CB3580}" srcId="{9A78FDC3-273C-4861-AC00-33F59FD03D77}" destId="{61B12244-874B-4DC4-B698-6DE57DA7EBB5}" srcOrd="1" destOrd="0" parTransId="{C56B36C7-7AF5-40EF-A817-DC295534C805}" sibTransId="{E539786A-8356-419F-9C0A-70955A190999}"/>
    <dgm:cxn modelId="{37A22BEB-8D4B-4573-B3D0-98D66D1B17E9}" type="presOf" srcId="{F7981A5E-1B3F-463C-9F48-4684CA9384F1}" destId="{DB1E5416-5836-4E41-9DEE-57E444F232AD}" srcOrd="1" destOrd="0" presId="urn:microsoft.com/office/officeart/2005/8/layout/matrix1"/>
    <dgm:cxn modelId="{830A4D10-7A97-42B9-A0FC-A1DA1DEB45CA}" srcId="{9A78FDC3-273C-4861-AC00-33F59FD03D77}" destId="{F7981A5E-1B3F-463C-9F48-4684CA9384F1}" srcOrd="0" destOrd="0" parTransId="{D791953B-58BB-46E6-9F2E-DD82CC2A3784}" sibTransId="{9B3A54DD-C3D3-4F1F-94A1-08E0A145E27D}"/>
    <dgm:cxn modelId="{CED7793A-3266-44C6-9D6B-80C6D4AC7E8F}" type="presOf" srcId="{7BE4D8F6-9546-4AB4-838D-A418F5B4F309}" destId="{97A4C8F7-FF53-4316-96A5-DA3949318800}" srcOrd="1" destOrd="0" presId="urn:microsoft.com/office/officeart/2005/8/layout/matrix1"/>
    <dgm:cxn modelId="{1F74AA93-BA90-4185-8268-3AAF58502DC9}" type="presOf" srcId="{4527E12A-3137-40A1-80A5-793352596081}" destId="{FC996A9F-398E-49FF-BEBF-2C5E258213DC}" srcOrd="0" destOrd="0" presId="urn:microsoft.com/office/officeart/2005/8/layout/matrix1"/>
    <dgm:cxn modelId="{DD96C754-B965-4748-9D20-753C47882C51}" srcId="{9A78FDC3-273C-4861-AC00-33F59FD03D77}" destId="{7BE4D8F6-9546-4AB4-838D-A418F5B4F309}" srcOrd="3" destOrd="0" parTransId="{4EEFBB4F-DD5B-4BBB-AB25-88762705D249}" sibTransId="{2FE2E30A-53FE-4673-98C7-D3C454135A55}"/>
    <dgm:cxn modelId="{065F7ECA-0C12-4656-91C7-968ED6B3BAFC}" srcId="{9A78FDC3-273C-4861-AC00-33F59FD03D77}" destId="{4527E12A-3137-40A1-80A5-793352596081}" srcOrd="2" destOrd="0" parTransId="{16FBF039-F8B5-4D2E-BFA0-84A2AA9392C5}" sibTransId="{1046B0D3-D463-4A2F-90C0-2574283C002B}"/>
    <dgm:cxn modelId="{13D4199A-D01B-46C2-8C7B-6DC08A5EB9A7}" type="presOf" srcId="{61B12244-874B-4DC4-B698-6DE57DA7EBB5}" destId="{C76B5D63-3EFB-43CC-8C90-755B991BF4BA}" srcOrd="0" destOrd="0" presId="urn:microsoft.com/office/officeart/2005/8/layout/matrix1"/>
    <dgm:cxn modelId="{EFF8537C-B8A7-499D-8BF5-8B39C5150300}" srcId="{5C8254BF-77AC-459F-861E-DCEC3C20CC80}" destId="{9A78FDC3-273C-4861-AC00-33F59FD03D77}" srcOrd="0" destOrd="0" parTransId="{4CD2DAA7-B9B3-4C86-AA7E-230E18B3E576}" sibTransId="{BCCC5FA6-DF20-4660-9DE4-EF6D87649146}"/>
    <dgm:cxn modelId="{D73ED099-AD32-45C8-AA9C-C4092E45D90E}" type="presOf" srcId="{61B12244-874B-4DC4-B698-6DE57DA7EBB5}" destId="{9E59EE09-3F95-4995-90F8-9E2F909AF1F4}" srcOrd="1" destOrd="0" presId="urn:microsoft.com/office/officeart/2005/8/layout/matrix1"/>
    <dgm:cxn modelId="{E303FEED-27BB-4BF9-A986-AD965C074F27}" type="presOf" srcId="{7BE4D8F6-9546-4AB4-838D-A418F5B4F309}" destId="{3545029C-1E22-4B16-B06D-9CBFD62080CD}" srcOrd="0" destOrd="0" presId="urn:microsoft.com/office/officeart/2005/8/layout/matrix1"/>
    <dgm:cxn modelId="{68F29F55-CC28-451B-9B7F-E71026CADFA9}" type="presOf" srcId="{4527E12A-3137-40A1-80A5-793352596081}" destId="{196D1F5C-F134-43DD-B9D3-D2493FF8D3AE}" srcOrd="1" destOrd="0" presId="urn:microsoft.com/office/officeart/2005/8/layout/matrix1"/>
    <dgm:cxn modelId="{3287E815-B8CB-4202-A8E4-25DA273CA096}" type="presOf" srcId="{F7981A5E-1B3F-463C-9F48-4684CA9384F1}" destId="{A9167CB0-212E-42A0-80F6-9D0037C5DA2E}" srcOrd="0" destOrd="0" presId="urn:microsoft.com/office/officeart/2005/8/layout/matrix1"/>
    <dgm:cxn modelId="{8C1B3524-852E-410C-BE8D-E45E60EECDB0}" type="presParOf" srcId="{ECE0AE0F-4AF1-4A67-B28C-F66629BCA960}" destId="{EFD2DABE-5F35-499E-AA26-B2A849691308}" srcOrd="0" destOrd="0" presId="urn:microsoft.com/office/officeart/2005/8/layout/matrix1"/>
    <dgm:cxn modelId="{9EC30ED7-507B-47CE-A2AD-00BA0696B6DB}" type="presParOf" srcId="{EFD2DABE-5F35-499E-AA26-B2A849691308}" destId="{A9167CB0-212E-42A0-80F6-9D0037C5DA2E}" srcOrd="0" destOrd="0" presId="urn:microsoft.com/office/officeart/2005/8/layout/matrix1"/>
    <dgm:cxn modelId="{C71A3856-79DD-44ED-B252-A6D219C35994}" type="presParOf" srcId="{EFD2DABE-5F35-499E-AA26-B2A849691308}" destId="{DB1E5416-5836-4E41-9DEE-57E444F232AD}" srcOrd="1" destOrd="0" presId="urn:microsoft.com/office/officeart/2005/8/layout/matrix1"/>
    <dgm:cxn modelId="{81FE46DD-A3B2-4326-9EAF-BE2114BC35BA}" type="presParOf" srcId="{EFD2DABE-5F35-499E-AA26-B2A849691308}" destId="{C76B5D63-3EFB-43CC-8C90-755B991BF4BA}" srcOrd="2" destOrd="0" presId="urn:microsoft.com/office/officeart/2005/8/layout/matrix1"/>
    <dgm:cxn modelId="{959BF87F-29D7-44FE-B87A-A0B65BCAB706}" type="presParOf" srcId="{EFD2DABE-5F35-499E-AA26-B2A849691308}" destId="{9E59EE09-3F95-4995-90F8-9E2F909AF1F4}" srcOrd="3" destOrd="0" presId="urn:microsoft.com/office/officeart/2005/8/layout/matrix1"/>
    <dgm:cxn modelId="{EE573C82-88C9-4DAB-AB9E-0266F52C81B5}" type="presParOf" srcId="{EFD2DABE-5F35-499E-AA26-B2A849691308}" destId="{FC996A9F-398E-49FF-BEBF-2C5E258213DC}" srcOrd="4" destOrd="0" presId="urn:microsoft.com/office/officeart/2005/8/layout/matrix1"/>
    <dgm:cxn modelId="{ED9971A5-E62C-42A9-BF79-87FF82EF5175}" type="presParOf" srcId="{EFD2DABE-5F35-499E-AA26-B2A849691308}" destId="{196D1F5C-F134-43DD-B9D3-D2493FF8D3AE}" srcOrd="5" destOrd="0" presId="urn:microsoft.com/office/officeart/2005/8/layout/matrix1"/>
    <dgm:cxn modelId="{3118D36F-BB18-4163-87DD-6DA575D9BC36}" type="presParOf" srcId="{EFD2DABE-5F35-499E-AA26-B2A849691308}" destId="{3545029C-1E22-4B16-B06D-9CBFD62080CD}" srcOrd="6" destOrd="0" presId="urn:microsoft.com/office/officeart/2005/8/layout/matrix1"/>
    <dgm:cxn modelId="{87F97F21-1475-4059-AEC1-73870EE75AA3}" type="presParOf" srcId="{EFD2DABE-5F35-499E-AA26-B2A849691308}" destId="{97A4C8F7-FF53-4316-96A5-DA3949318800}" srcOrd="7" destOrd="0" presId="urn:microsoft.com/office/officeart/2005/8/layout/matrix1"/>
    <dgm:cxn modelId="{A26D77C6-7EBD-47BD-B5FA-E688D838878A}" type="presParOf" srcId="{ECE0AE0F-4AF1-4A67-B28C-F66629BCA960}" destId="{67070F32-D812-41BE-B618-2B319B70D33F}"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67CB0-212E-42A0-80F6-9D0037C5DA2E}">
      <dsp:nvSpPr>
        <dsp:cNvPr id="0" name=""/>
        <dsp:cNvSpPr/>
      </dsp:nvSpPr>
      <dsp:spPr>
        <a:xfrm rot="16200000">
          <a:off x="914400" y="-914400"/>
          <a:ext cx="2286000" cy="4114800"/>
        </a:xfrm>
        <a:prstGeom prst="round1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it-IT" sz="1900" kern="1200" dirty="0" smtClean="0"/>
            <a:t>DUE INCONTRI PLENARI IN PRESENZA</a:t>
          </a:r>
        </a:p>
        <a:p>
          <a:pPr lvl="0" algn="ctr" defTabSz="844550">
            <a:lnSpc>
              <a:spcPct val="90000"/>
            </a:lnSpc>
            <a:spcBef>
              <a:spcPct val="0"/>
            </a:spcBef>
            <a:spcAft>
              <a:spcPct val="35000"/>
            </a:spcAft>
          </a:pPr>
          <a:r>
            <a:rPr lang="it-IT" sz="1900" kern="1200" dirty="0" smtClean="0"/>
            <a:t>(6 ORE)</a:t>
          </a:r>
          <a:endParaRPr lang="it-IT" sz="1900" kern="1200" dirty="0"/>
        </a:p>
      </dsp:txBody>
      <dsp:txXfrm rot="5400000">
        <a:off x="-1" y="1"/>
        <a:ext cx="4114800" cy="1714500"/>
      </dsp:txXfrm>
    </dsp:sp>
    <dsp:sp modelId="{C76B5D63-3EFB-43CC-8C90-755B991BF4BA}">
      <dsp:nvSpPr>
        <dsp:cNvPr id="0" name=""/>
        <dsp:cNvSpPr/>
      </dsp:nvSpPr>
      <dsp:spPr>
        <a:xfrm>
          <a:off x="4114800" y="0"/>
          <a:ext cx="4114800" cy="2286000"/>
        </a:xfrm>
        <a:prstGeom prst="round1Rect">
          <a:avLst/>
        </a:prstGeom>
        <a:solidFill>
          <a:schemeClr val="accent4">
            <a:hueOff val="-1500215"/>
            <a:satOff val="0"/>
            <a:lumOff val="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it-IT" sz="1900" kern="1200" dirty="0" smtClean="0"/>
            <a:t>ATTIVITA’ FOMATIVA IN PRESENZA </a:t>
          </a:r>
        </a:p>
        <a:p>
          <a:pPr lvl="0" algn="ctr" defTabSz="844550">
            <a:lnSpc>
              <a:spcPct val="90000"/>
            </a:lnSpc>
            <a:spcBef>
              <a:spcPct val="0"/>
            </a:spcBef>
            <a:spcAft>
              <a:spcPct val="35000"/>
            </a:spcAft>
          </a:pPr>
          <a:r>
            <a:rPr lang="it-IT" sz="1900" kern="1200" dirty="0" smtClean="0"/>
            <a:t>(ALMENO 4 LABORATORI 12 ORE)</a:t>
          </a:r>
        </a:p>
        <a:p>
          <a:pPr lvl="0" algn="ctr" defTabSz="844550">
            <a:lnSpc>
              <a:spcPct val="90000"/>
            </a:lnSpc>
            <a:spcBef>
              <a:spcPct val="0"/>
            </a:spcBef>
            <a:spcAft>
              <a:spcPct val="35000"/>
            </a:spcAft>
          </a:pPr>
          <a:endParaRPr lang="it-IT" sz="1900" kern="1200" dirty="0"/>
        </a:p>
      </dsp:txBody>
      <dsp:txXfrm>
        <a:off x="4114800" y="0"/>
        <a:ext cx="4114800" cy="1714500"/>
      </dsp:txXfrm>
    </dsp:sp>
    <dsp:sp modelId="{FC996A9F-398E-49FF-BEBF-2C5E258213DC}">
      <dsp:nvSpPr>
        <dsp:cNvPr id="0" name=""/>
        <dsp:cNvSpPr/>
      </dsp:nvSpPr>
      <dsp:spPr>
        <a:xfrm rot="10800000">
          <a:off x="0" y="2286000"/>
          <a:ext cx="4114800" cy="2286000"/>
        </a:xfrm>
        <a:prstGeom prst="round1Rect">
          <a:avLst/>
        </a:prstGeom>
        <a:solidFill>
          <a:schemeClr val="accent4">
            <a:hueOff val="-3000431"/>
            <a:satOff val="0"/>
            <a:lumOff val="10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it-IT" sz="1900" kern="1200" dirty="0" smtClean="0"/>
            <a:t>OSSERVAZIONE ED ATTIVITA’ PEER TO PEER</a:t>
          </a:r>
        </a:p>
        <a:p>
          <a:pPr lvl="0" algn="ctr" defTabSz="844550">
            <a:lnSpc>
              <a:spcPct val="90000"/>
            </a:lnSpc>
            <a:spcBef>
              <a:spcPct val="0"/>
            </a:spcBef>
            <a:spcAft>
              <a:spcPct val="35000"/>
            </a:spcAft>
          </a:pPr>
          <a:r>
            <a:rPr lang="it-IT" sz="1900" kern="1200" dirty="0" smtClean="0"/>
            <a:t>IN AFFIANCAMENTO AL TUTOR </a:t>
          </a:r>
        </a:p>
        <a:p>
          <a:pPr lvl="0" algn="ctr" defTabSz="844550">
            <a:lnSpc>
              <a:spcPct val="90000"/>
            </a:lnSpc>
            <a:spcBef>
              <a:spcPct val="0"/>
            </a:spcBef>
            <a:spcAft>
              <a:spcPct val="35000"/>
            </a:spcAft>
          </a:pPr>
          <a:r>
            <a:rPr lang="it-IT" sz="1900" kern="1200" dirty="0" smtClean="0"/>
            <a:t>(12 ORE)</a:t>
          </a:r>
          <a:endParaRPr lang="it-IT" sz="1900" kern="1200" dirty="0"/>
        </a:p>
      </dsp:txBody>
      <dsp:txXfrm rot="10800000">
        <a:off x="0" y="2857500"/>
        <a:ext cx="4114800" cy="1714500"/>
      </dsp:txXfrm>
    </dsp:sp>
    <dsp:sp modelId="{3545029C-1E22-4B16-B06D-9CBFD62080CD}">
      <dsp:nvSpPr>
        <dsp:cNvPr id="0" name=""/>
        <dsp:cNvSpPr/>
      </dsp:nvSpPr>
      <dsp:spPr>
        <a:xfrm rot="5400000">
          <a:off x="5029199" y="1371600"/>
          <a:ext cx="2286000" cy="4114800"/>
        </a:xfrm>
        <a:prstGeom prst="round1Rect">
          <a:avLst/>
        </a:prstGeom>
        <a:solidFill>
          <a:schemeClr val="accent4">
            <a:hueOff val="-4500646"/>
            <a:satOff val="0"/>
            <a:lumOff val="1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it-IT" sz="1900" kern="1200" dirty="0" smtClean="0"/>
            <a:t>ATTIVITA’ DA SVOLGERE SULLA PIATTAFORMA ON LINE</a:t>
          </a:r>
        </a:p>
        <a:p>
          <a:pPr lvl="0" algn="ctr" defTabSz="844550">
            <a:lnSpc>
              <a:spcPct val="90000"/>
            </a:lnSpc>
            <a:spcBef>
              <a:spcPct val="0"/>
            </a:spcBef>
            <a:spcAft>
              <a:spcPct val="35000"/>
            </a:spcAft>
          </a:pPr>
          <a:r>
            <a:rPr lang="it-IT" sz="1900" kern="1200" dirty="0" smtClean="0"/>
            <a:t>(20 ORE)</a:t>
          </a:r>
          <a:endParaRPr lang="it-IT" sz="1900" kern="1200" dirty="0"/>
        </a:p>
      </dsp:txBody>
      <dsp:txXfrm rot="-5400000">
        <a:off x="4114799" y="2857500"/>
        <a:ext cx="4114800" cy="1714500"/>
      </dsp:txXfrm>
    </dsp:sp>
    <dsp:sp modelId="{67070F32-D812-41BE-B618-2B319B70D33F}">
      <dsp:nvSpPr>
        <dsp:cNvPr id="0" name=""/>
        <dsp:cNvSpPr/>
      </dsp:nvSpPr>
      <dsp:spPr>
        <a:xfrm>
          <a:off x="2818662" y="1701927"/>
          <a:ext cx="2468880" cy="1143000"/>
        </a:xfrm>
        <a:prstGeom prst="roundRect">
          <a:avLst/>
        </a:prstGeom>
        <a:solidFill>
          <a:schemeClr val="accent4">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it-IT" sz="2400" kern="1200" dirty="0" smtClean="0">
              <a:latin typeface="Arial Rounded MT Bold" panose="020F0704030504030204" pitchFamily="34" charset="0"/>
            </a:rPr>
            <a:t>ATTIVITA</a:t>
          </a:r>
          <a:r>
            <a:rPr lang="it-IT" sz="3400" kern="1200" dirty="0" smtClean="0"/>
            <a:t>’</a:t>
          </a:r>
          <a:endParaRPr lang="it-IT" sz="3400" kern="1200" dirty="0"/>
        </a:p>
      </dsp:txBody>
      <dsp:txXfrm>
        <a:off x="2874459" y="1757724"/>
        <a:ext cx="2357286" cy="1031406"/>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Triangolo isosce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olo 7"/>
          <p:cNvSpPr>
            <a:spLocks noGrp="1"/>
          </p:cNvSpPr>
          <p:nvPr>
            <p:ph type="ctrTitle"/>
          </p:nvPr>
        </p:nvSpPr>
        <p:spPr>
          <a:xfrm>
            <a:off x="540544" y="776288"/>
            <a:ext cx="8062912" cy="1470025"/>
          </a:xfrm>
        </p:spPr>
        <p:txBody>
          <a:bodyPr anchor="b">
            <a:normAutofit/>
          </a:bodyPr>
          <a:lstStyle>
            <a:lvl1pPr algn="r">
              <a:defRPr sz="4400"/>
            </a:lvl1pPr>
          </a:lstStyle>
          <a:p>
            <a:r>
              <a:rPr kumimoji="0" lang="it-IT" smtClean="0"/>
              <a:t>Fare clic per modificare lo stile del titolo</a:t>
            </a:r>
            <a:endParaRPr kumimoji="0" lang="en-US"/>
          </a:p>
        </p:txBody>
      </p:sp>
      <p:sp>
        <p:nvSpPr>
          <p:cNvPr id="9" name="Sottotitolo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Segnaposto data 27"/>
          <p:cNvSpPr>
            <a:spLocks noGrp="1"/>
          </p:cNvSpPr>
          <p:nvPr>
            <p:ph type="dt" sz="half" idx="10"/>
          </p:nvPr>
        </p:nvSpPr>
        <p:spPr>
          <a:xfrm>
            <a:off x="1371600" y="6012656"/>
            <a:ext cx="5791200" cy="365125"/>
          </a:xfrm>
        </p:spPr>
        <p:txBody>
          <a:bodyPr tIns="0" bIns="0" anchor="t"/>
          <a:lstStyle>
            <a:lvl1pPr algn="r">
              <a:defRPr sz="1000"/>
            </a:lvl1pPr>
          </a:lstStyle>
          <a:p>
            <a:fld id="{E6C8A54E-B25F-4DAE-85CF-D954124B08B9}" type="datetimeFigureOut">
              <a:rPr lang="it-IT" smtClean="0"/>
              <a:t>18/12/2017</a:t>
            </a:fld>
            <a:endParaRPr lang="it-IT"/>
          </a:p>
        </p:txBody>
      </p:sp>
      <p:sp>
        <p:nvSpPr>
          <p:cNvPr id="17" name="Segnaposto piè di pagina 16"/>
          <p:cNvSpPr>
            <a:spLocks noGrp="1"/>
          </p:cNvSpPr>
          <p:nvPr>
            <p:ph type="ftr" sz="quarter" idx="11"/>
          </p:nvPr>
        </p:nvSpPr>
        <p:spPr>
          <a:xfrm>
            <a:off x="1371600" y="5650704"/>
            <a:ext cx="5791200" cy="365125"/>
          </a:xfrm>
        </p:spPr>
        <p:txBody>
          <a:bodyPr tIns="0" bIns="0" anchor="b"/>
          <a:lstStyle>
            <a:lvl1pPr algn="r">
              <a:defRPr sz="1100"/>
            </a:lvl1pPr>
          </a:lstStyle>
          <a:p>
            <a:endParaRPr lang="it-IT"/>
          </a:p>
        </p:txBody>
      </p:sp>
      <p:sp>
        <p:nvSpPr>
          <p:cNvPr id="29" name="Segnaposto numero diapositiva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6C8A54E-B25F-4DAE-85CF-D954124B08B9}" type="datetimeFigureOut">
              <a:rPr lang="it-IT" smtClean="0"/>
              <a:t>18/12/2017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81800" y="381000"/>
            <a:ext cx="1905000" cy="5486400"/>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381000"/>
            <a:ext cx="6248400" cy="5486400"/>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6C8A54E-B25F-4DAE-85CF-D954124B08B9}" type="datetimeFigureOut">
              <a:rPr lang="it-IT" smtClean="0"/>
              <a:t>18/12/2017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67494"/>
            <a:ext cx="8229600" cy="1399032"/>
          </a:xfrm>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a:xfrm>
            <a:off x="457200" y="1882808"/>
            <a:ext cx="8229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a:xfrm>
            <a:off x="4791456" y="6480048"/>
            <a:ext cx="2133600" cy="301752"/>
          </a:xfrm>
        </p:spPr>
        <p:txBody>
          <a:bodyPr/>
          <a:lstStyle/>
          <a:p>
            <a:fld id="{E6C8A54E-B25F-4DAE-85CF-D954124B08B9}" type="datetimeFigureOut">
              <a:rPr lang="it-IT" smtClean="0"/>
              <a:t>18/12/2017</a:t>
            </a:fld>
            <a:endParaRPr lang="it-IT"/>
          </a:p>
        </p:txBody>
      </p:sp>
      <p:sp>
        <p:nvSpPr>
          <p:cNvPr id="5" name="Segnaposto piè di pagina 4"/>
          <p:cNvSpPr>
            <a:spLocks noGrp="1"/>
          </p:cNvSpPr>
          <p:nvPr>
            <p:ph type="ftr" sz="quarter" idx="11"/>
          </p:nvPr>
        </p:nvSpPr>
        <p:spPr>
          <a:xfrm>
            <a:off x="457200" y="6480969"/>
            <a:ext cx="4260056" cy="300831"/>
          </a:xfrm>
        </p:spPr>
        <p:txBody>
          <a:bodyPr/>
          <a:lstStyle/>
          <a:p>
            <a:endParaRPr lang="it-IT"/>
          </a:p>
        </p:txBody>
      </p:sp>
      <p:sp>
        <p:nvSpPr>
          <p:cNvPr id="6" name="Segnaposto numero diapositiva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Ref idx="1002">
        <a:schemeClr val="bg1"/>
      </p:bgRef>
    </p:bg>
    <p:spTree>
      <p:nvGrpSpPr>
        <p:cNvPr id="1" name=""/>
        <p:cNvGrpSpPr/>
        <p:nvPr/>
      </p:nvGrpSpPr>
      <p:grpSpPr>
        <a:xfrm>
          <a:off x="0" y="0"/>
          <a:ext cx="0" cy="0"/>
          <a:chOff x="0" y="0"/>
          <a:chExt cx="0" cy="0"/>
        </a:xfrm>
      </p:grpSpPr>
      <p:sp>
        <p:nvSpPr>
          <p:cNvPr id="9" name="Triangolo rettangolo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olo isosce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Segnaposto data 3"/>
          <p:cNvSpPr>
            <a:spLocks noGrp="1"/>
          </p:cNvSpPr>
          <p:nvPr>
            <p:ph type="dt" sz="half" idx="10"/>
          </p:nvPr>
        </p:nvSpPr>
        <p:spPr>
          <a:xfrm>
            <a:off x="6955632" y="6477000"/>
            <a:ext cx="2133600" cy="304800"/>
          </a:xfrm>
        </p:spPr>
        <p:txBody>
          <a:bodyPr/>
          <a:lstStyle/>
          <a:p>
            <a:fld id="{E6C8A54E-B25F-4DAE-85CF-D954124B08B9}" type="datetimeFigureOut">
              <a:rPr lang="it-IT" smtClean="0"/>
              <a:t>18/12/2017</a:t>
            </a:fld>
            <a:endParaRPr lang="it-IT"/>
          </a:p>
        </p:txBody>
      </p:sp>
      <p:sp>
        <p:nvSpPr>
          <p:cNvPr id="5" name="Segnaposto piè di pagina 4"/>
          <p:cNvSpPr>
            <a:spLocks noGrp="1"/>
          </p:cNvSpPr>
          <p:nvPr>
            <p:ph type="ftr" sz="quarter" idx="11"/>
          </p:nvPr>
        </p:nvSpPr>
        <p:spPr>
          <a:xfrm>
            <a:off x="2619376" y="6480969"/>
            <a:ext cx="4260056" cy="300831"/>
          </a:xfrm>
        </p:spPr>
        <p:txBody>
          <a:bodyPr/>
          <a:lstStyle/>
          <a:p>
            <a:endParaRPr lang="it-IT"/>
          </a:p>
        </p:txBody>
      </p:sp>
      <p:sp>
        <p:nvSpPr>
          <p:cNvPr id="6" name="Segnaposto numero diapositiva 5"/>
          <p:cNvSpPr>
            <a:spLocks noGrp="1"/>
          </p:cNvSpPr>
          <p:nvPr>
            <p:ph type="sldNum" sz="quarter" idx="12"/>
          </p:nvPr>
        </p:nvSpPr>
        <p:spPr>
          <a:xfrm>
            <a:off x="8451056" y="809624"/>
            <a:ext cx="502920" cy="300831"/>
          </a:xfrm>
        </p:spPr>
        <p:txBody>
          <a:bodyPr/>
          <a:lstStyle/>
          <a:p>
            <a:fld id="{B36C3CE6-0F9D-4D34-BE2B-A0B6E64677BF}" type="slidenum">
              <a:rPr lang="it-IT" smtClean="0"/>
              <a:t>‹N›</a:t>
            </a:fld>
            <a:endParaRPr lang="it-IT"/>
          </a:p>
        </p:txBody>
      </p:sp>
      <p:cxnSp>
        <p:nvCxnSpPr>
          <p:cNvPr id="11" name="Connettore 1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olo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marL="0" algn="l">
              <a:defRPr/>
            </a:lvl1p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a:xfrm>
            <a:off x="4791456" y="6480969"/>
            <a:ext cx="2133600" cy="301752"/>
          </a:xfrm>
        </p:spPr>
        <p:txBody>
          <a:bodyPr/>
          <a:lstStyle/>
          <a:p>
            <a:fld id="{E6C8A54E-B25F-4DAE-85CF-D954124B08B9}" type="datetimeFigureOut">
              <a:rPr lang="it-IT" smtClean="0"/>
              <a:t>18/12/2017</a:t>
            </a:fld>
            <a:endParaRPr lang="it-IT"/>
          </a:p>
        </p:txBody>
      </p:sp>
      <p:sp>
        <p:nvSpPr>
          <p:cNvPr id="6" name="Segnaposto piè di pagina 5"/>
          <p:cNvSpPr>
            <a:spLocks noGrp="1"/>
          </p:cNvSpPr>
          <p:nvPr>
            <p:ph type="ftr" sz="quarter" idx="11"/>
          </p:nvPr>
        </p:nvSpPr>
        <p:spPr>
          <a:xfrm>
            <a:off x="457200" y="6480969"/>
            <a:ext cx="4260056" cy="301752"/>
          </a:xfrm>
        </p:spPr>
        <p:txBody>
          <a:bodyPr/>
          <a:lstStyle/>
          <a:p>
            <a:endParaRPr lang="it-IT"/>
          </a:p>
        </p:txBody>
      </p:sp>
      <p:sp>
        <p:nvSpPr>
          <p:cNvPr id="7" name="Segnaposto numero diapositiva 6"/>
          <p:cNvSpPr>
            <a:spLocks noGrp="1"/>
          </p:cNvSpPr>
          <p:nvPr>
            <p:ph type="sldNum" sz="quarter" idx="12"/>
          </p:nvPr>
        </p:nvSpPr>
        <p:spPr>
          <a:xfrm>
            <a:off x="7589520" y="6480969"/>
            <a:ext cx="502920" cy="301752"/>
          </a:xfrm>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bg>
      <p:bgRef idx="1002">
        <a:schemeClr val="bg2"/>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a:xfrm>
            <a:off x="4791456" y="6480969"/>
            <a:ext cx="2130552" cy="301752"/>
          </a:xfrm>
        </p:spPr>
        <p:txBody>
          <a:bodyPr/>
          <a:lstStyle/>
          <a:p>
            <a:fld id="{E6C8A54E-B25F-4DAE-85CF-D954124B08B9}" type="datetimeFigureOut">
              <a:rPr lang="it-IT" smtClean="0"/>
              <a:t>18/12/2017</a:t>
            </a:fld>
            <a:endParaRPr lang="it-IT"/>
          </a:p>
        </p:txBody>
      </p:sp>
      <p:sp>
        <p:nvSpPr>
          <p:cNvPr id="8" name="Segnaposto piè di pagina 7"/>
          <p:cNvSpPr>
            <a:spLocks noGrp="1"/>
          </p:cNvSpPr>
          <p:nvPr>
            <p:ph type="ftr" sz="quarter" idx="11"/>
          </p:nvPr>
        </p:nvSpPr>
        <p:spPr>
          <a:xfrm>
            <a:off x="457200" y="6480969"/>
            <a:ext cx="4261104" cy="301752"/>
          </a:xfrm>
        </p:spPr>
        <p:txBody>
          <a:bodyPr/>
          <a:lstStyle/>
          <a:p>
            <a:endParaRPr lang="it-IT"/>
          </a:p>
        </p:txBody>
      </p:sp>
      <p:sp>
        <p:nvSpPr>
          <p:cNvPr id="9" name="Segnaposto numero diapositiva 8"/>
          <p:cNvSpPr>
            <a:spLocks noGrp="1"/>
          </p:cNvSpPr>
          <p:nvPr>
            <p:ph type="sldNum" sz="quarter" idx="12"/>
          </p:nvPr>
        </p:nvSpPr>
        <p:spPr>
          <a:xfrm>
            <a:off x="7589520" y="6483096"/>
            <a:ext cx="502920" cy="301752"/>
          </a:xfrm>
        </p:spPr>
        <p:txBody>
          <a:bodyPr/>
          <a:lstStyle>
            <a:lvl1pPr algn="ctr">
              <a:defRPr/>
            </a:lvl1pPr>
          </a:lstStyle>
          <a:p>
            <a:fld id="{B36C3CE6-0F9D-4D34-BE2B-A0B6E64677BF}" type="slidenum">
              <a:rPr lang="it-IT" smtClean="0"/>
              <a:t>‹N›</a:t>
            </a:fld>
            <a:endParaRPr lang="it-IT"/>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b="0"/>
            </a:lvl1p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E6C8A54E-B25F-4DAE-85CF-D954124B08B9}" type="datetimeFigureOut">
              <a:rPr lang="it-IT" smtClean="0"/>
              <a:t>18/12/2017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4791456" y="6480969"/>
            <a:ext cx="2133600" cy="301752"/>
          </a:xfrm>
        </p:spPr>
        <p:txBody>
          <a:bodyPr/>
          <a:lstStyle/>
          <a:p>
            <a:fld id="{E6C8A54E-B25F-4DAE-85CF-D954124B08B9}" type="datetimeFigureOut">
              <a:rPr lang="it-IT" smtClean="0"/>
              <a:t>18/12/2017</a:t>
            </a:fld>
            <a:endParaRPr lang="it-IT"/>
          </a:p>
        </p:txBody>
      </p:sp>
      <p:sp>
        <p:nvSpPr>
          <p:cNvPr id="3" name="Segnaposto piè di pagina 2"/>
          <p:cNvSpPr>
            <a:spLocks noGrp="1"/>
          </p:cNvSpPr>
          <p:nvPr>
            <p:ph type="ftr" sz="quarter" idx="11"/>
          </p:nvPr>
        </p:nvSpPr>
        <p:spPr>
          <a:xfrm>
            <a:off x="457200" y="6481890"/>
            <a:ext cx="4260056" cy="300831"/>
          </a:xfrm>
        </p:spPr>
        <p:txBody>
          <a:bodyPr/>
          <a:lstStyle/>
          <a:p>
            <a:endParaRPr lang="it-IT"/>
          </a:p>
        </p:txBody>
      </p:sp>
      <p:sp>
        <p:nvSpPr>
          <p:cNvPr id="4" name="Segnaposto numero diapositiva 3"/>
          <p:cNvSpPr>
            <a:spLocks noGrp="1"/>
          </p:cNvSpPr>
          <p:nvPr>
            <p:ph type="sldNum" sz="quarter" idx="12"/>
          </p:nvPr>
        </p:nvSpPr>
        <p:spPr>
          <a:xfrm>
            <a:off x="7589520" y="6480969"/>
            <a:ext cx="502920" cy="301752"/>
          </a:xfrm>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bg>
      <p:bgRef idx="1002">
        <a:schemeClr val="bg2"/>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a:xfrm>
            <a:off x="6278976" y="6556248"/>
            <a:ext cx="2133600" cy="301752"/>
          </a:xfrm>
        </p:spPr>
        <p:txBody>
          <a:bodyPr/>
          <a:lstStyle>
            <a:lvl1pPr>
              <a:defRPr sz="900"/>
            </a:lvl1pPr>
          </a:lstStyle>
          <a:p>
            <a:fld id="{E6C8A54E-B25F-4DAE-85CF-D954124B08B9}" type="datetimeFigureOut">
              <a:rPr lang="it-IT" smtClean="0"/>
              <a:t>18/12/2017</a:t>
            </a:fld>
            <a:endParaRPr lang="it-IT"/>
          </a:p>
        </p:txBody>
      </p:sp>
      <p:sp>
        <p:nvSpPr>
          <p:cNvPr id="6" name="Segnaposto piè di pagina 5"/>
          <p:cNvSpPr>
            <a:spLocks noGrp="1"/>
          </p:cNvSpPr>
          <p:nvPr>
            <p:ph type="ftr" sz="quarter" idx="11"/>
          </p:nvPr>
        </p:nvSpPr>
        <p:spPr>
          <a:xfrm>
            <a:off x="1135856" y="6556248"/>
            <a:ext cx="5143120" cy="301752"/>
          </a:xfrm>
        </p:spPr>
        <p:txBody>
          <a:bodyPr/>
          <a:lstStyle>
            <a:lvl1pPr>
              <a:defRPr sz="900"/>
            </a:lvl1pPr>
          </a:lstStyle>
          <a:p>
            <a:endParaRPr lang="it-IT"/>
          </a:p>
        </p:txBody>
      </p:sp>
      <p:sp>
        <p:nvSpPr>
          <p:cNvPr id="7" name="Segnaposto numero diapositiva 6"/>
          <p:cNvSpPr>
            <a:spLocks noGrp="1"/>
          </p:cNvSpPr>
          <p:nvPr>
            <p:ph type="sldNum" sz="quarter" idx="12"/>
          </p:nvPr>
        </p:nvSpPr>
        <p:spPr>
          <a:xfrm>
            <a:off x="8410576" y="6556248"/>
            <a:ext cx="502920" cy="301752"/>
          </a:xfrm>
        </p:spPr>
        <p:txBody>
          <a:bodyPr/>
          <a:lstStyle>
            <a:lvl1pPr>
              <a:defRPr sz="900"/>
            </a:lvl1pPr>
          </a:lstStyle>
          <a:p>
            <a:fld id="{B36C3CE6-0F9D-4D34-BE2B-A0B6E64677BF}" type="slidenum">
              <a:rPr lang="it-IT" smtClean="0"/>
              <a:t>‹N›</a:t>
            </a:fld>
            <a:endParaRPr lang="it-IT"/>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Ref idx="1002">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it-IT" smtClean="0"/>
              <a:t>Fare clic sull'icona per inserire un'immagine</a:t>
            </a:r>
            <a:endParaRPr kumimoji="0" lang="en-US" dirty="0"/>
          </a:p>
        </p:txBody>
      </p:sp>
      <p:sp>
        <p:nvSpPr>
          <p:cNvPr id="4" name="Segnaposto testo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a:xfrm>
            <a:off x="6108192" y="6556248"/>
            <a:ext cx="2103120" cy="301752"/>
          </a:xfrm>
        </p:spPr>
        <p:txBody>
          <a:bodyPr/>
          <a:lstStyle>
            <a:lvl1pPr>
              <a:defRPr sz="900"/>
            </a:lvl1pPr>
          </a:lstStyle>
          <a:p>
            <a:fld id="{E6C8A54E-B25F-4DAE-85CF-D954124B08B9}" type="datetimeFigureOut">
              <a:rPr lang="it-IT" smtClean="0"/>
              <a:t>18/12/2017</a:t>
            </a:fld>
            <a:endParaRPr lang="it-IT"/>
          </a:p>
        </p:txBody>
      </p:sp>
      <p:sp>
        <p:nvSpPr>
          <p:cNvPr id="6" name="Segnaposto piè di pagina 5"/>
          <p:cNvSpPr>
            <a:spLocks noGrp="1"/>
          </p:cNvSpPr>
          <p:nvPr>
            <p:ph type="ftr" sz="quarter" idx="11"/>
          </p:nvPr>
        </p:nvSpPr>
        <p:spPr>
          <a:xfrm>
            <a:off x="1170432" y="6557169"/>
            <a:ext cx="4948072" cy="301752"/>
          </a:xfrm>
        </p:spPr>
        <p:txBody>
          <a:bodyPr/>
          <a:lstStyle>
            <a:lvl1pPr>
              <a:defRPr sz="900"/>
            </a:lvl1pPr>
          </a:lstStyle>
          <a:p>
            <a:endParaRPr lang="it-IT"/>
          </a:p>
        </p:txBody>
      </p:sp>
      <p:sp>
        <p:nvSpPr>
          <p:cNvPr id="7" name="Segnaposto numero diapositiva 6"/>
          <p:cNvSpPr>
            <a:spLocks noGrp="1"/>
          </p:cNvSpPr>
          <p:nvPr>
            <p:ph type="sldNum" sz="quarter" idx="12"/>
          </p:nvPr>
        </p:nvSpPr>
        <p:spPr>
          <a:xfrm>
            <a:off x="8217192" y="6556248"/>
            <a:ext cx="365760" cy="301752"/>
          </a:xfrm>
        </p:spPr>
        <p:txBody>
          <a:bodyPr/>
          <a:lstStyle>
            <a:lvl1pPr algn="ctr">
              <a:defRPr sz="900"/>
            </a:lvl1pPr>
          </a:lstStyle>
          <a:p>
            <a:fld id="{B36C3CE6-0F9D-4D34-BE2B-A0B6E64677BF}" type="slidenum">
              <a:rPr lang="it-IT" smtClean="0"/>
              <a:t>‹N›</a:t>
            </a:fld>
            <a:endParaRPr lang="it-IT"/>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olo rettangolo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ttore 1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ttore 1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Segnaposto titolo 21"/>
          <p:cNvSpPr>
            <a:spLocks noGrp="1"/>
          </p:cNvSpPr>
          <p:nvPr>
            <p:ph type="title"/>
          </p:nvPr>
        </p:nvSpPr>
        <p:spPr>
          <a:xfrm>
            <a:off x="457200" y="267494"/>
            <a:ext cx="8229600" cy="1399032"/>
          </a:xfrm>
          <a:prstGeom prst="rect">
            <a:avLst/>
          </a:prstGeom>
        </p:spPr>
        <p:txBody>
          <a:bodyPr vert="horz" anchor="ctr">
            <a:normAutofit/>
          </a:body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4" name="Segnaposto data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6C8A54E-B25F-4DAE-85CF-D954124B08B9}" type="datetimeFigureOut">
              <a:rPr lang="it-IT" smtClean="0"/>
              <a:t>18/12/2017</a:t>
            </a:fld>
            <a:endParaRPr lang="it-IT"/>
          </a:p>
        </p:txBody>
      </p:sp>
      <p:sp>
        <p:nvSpPr>
          <p:cNvPr id="3" name="Segnaposto piè di pagina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it-IT"/>
          </a:p>
        </p:txBody>
      </p:sp>
      <p:sp>
        <p:nvSpPr>
          <p:cNvPr id="23" name="Segnaposto numero diapositiva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36C3CE6-0F9D-4D34-BE2B-A0B6E64677BF}" type="slidenum">
              <a:rPr lang="it-IT" smtClean="0"/>
              <a:t>‹N›</a:t>
            </a:fld>
            <a:endParaRPr lang="it-IT"/>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mentep-sat-runner.eun.org/" TargetMode="External"/><Relationship Id="rId2" Type="http://schemas.openxmlformats.org/officeDocument/2006/relationships/hyperlink" Target="http://www.europeanschoolnetacademy.eu/web/guest/course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NEOASSUNTI </a:t>
            </a:r>
            <a:r>
              <a:rPr lang="it-IT"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2017/18</a:t>
            </a:r>
            <a:endParaRPr lang="it-IT" dirty="0">
              <a:solidFill>
                <a:srgbClr val="0070C0"/>
              </a:solidFill>
              <a:effectLst>
                <a:outerShdw blurRad="38100" dist="38100" dir="2700000" algn="tl">
                  <a:srgbClr val="000000">
                    <a:alpha val="43137"/>
                  </a:srgbClr>
                </a:outerShdw>
              </a:effectLst>
              <a:latin typeface="Arial Rounded MT Bold" panose="020F0704030504030204" pitchFamily="34" charset="0"/>
            </a:endParaRPr>
          </a:p>
        </p:txBody>
      </p:sp>
      <p:sp>
        <p:nvSpPr>
          <p:cNvPr id="3" name="Sottotitolo 2"/>
          <p:cNvSpPr>
            <a:spLocks noGrp="1"/>
          </p:cNvSpPr>
          <p:nvPr>
            <p:ph type="subTitle" idx="1"/>
          </p:nvPr>
        </p:nvSpPr>
        <p:spPr/>
        <p:txBody>
          <a:bodyPr anchor="ctr"/>
          <a:lstStyle/>
          <a:p>
            <a:r>
              <a:rPr lang="it-IT" i="1" u="sng" dirty="0" smtClean="0">
                <a:solidFill>
                  <a:srgbClr val="FF0000"/>
                </a:solidFill>
                <a:effectLst>
                  <a:outerShdw blurRad="38100" dist="38100" dir="2700000" algn="tl">
                    <a:srgbClr val="000000">
                      <a:alpha val="43137"/>
                    </a:srgbClr>
                  </a:outerShdw>
                </a:effectLst>
                <a:latin typeface="Algerian" panose="04020705040A02060702" pitchFamily="82" charset="0"/>
              </a:rPr>
              <a:t>I°INCONTRO PLENARIO</a:t>
            </a:r>
          </a:p>
          <a:p>
            <a:r>
              <a:rPr lang="it-IT" i="1" u="sng" dirty="0" smtClean="0">
                <a:solidFill>
                  <a:srgbClr val="FF0000"/>
                </a:solidFill>
                <a:effectLst>
                  <a:outerShdw blurRad="38100" dist="38100" dir="2700000" algn="tl">
                    <a:srgbClr val="000000">
                      <a:alpha val="43137"/>
                    </a:srgbClr>
                  </a:outerShdw>
                </a:effectLst>
                <a:latin typeface="Algerian" panose="04020705040A02060702" pitchFamily="82" charset="0"/>
              </a:rPr>
              <a:t>19 Dicembre </a:t>
            </a:r>
            <a:r>
              <a:rPr lang="it-IT" i="1" u="sng" dirty="0" smtClean="0">
                <a:solidFill>
                  <a:srgbClr val="FF0000"/>
                </a:solidFill>
                <a:effectLst>
                  <a:outerShdw blurRad="38100" dist="38100" dir="2700000" algn="tl">
                    <a:srgbClr val="000000">
                      <a:alpha val="43137"/>
                    </a:srgbClr>
                  </a:outerShdw>
                </a:effectLst>
                <a:latin typeface="Algerian" panose="04020705040A02060702" pitchFamily="82" charset="0"/>
              </a:rPr>
              <a:t>2017</a:t>
            </a:r>
            <a:endParaRPr lang="it-IT" i="1" u="sng" dirty="0">
              <a:solidFill>
                <a:srgbClr val="FF0000"/>
              </a:solidFill>
              <a:effectLst>
                <a:outerShdw blurRad="38100" dist="38100" dir="2700000" algn="tl">
                  <a:srgbClr val="000000">
                    <a:alpha val="43137"/>
                  </a:srgbClr>
                </a:outerShdw>
              </a:effectLst>
              <a:latin typeface="Algerian" panose="04020705040A02060702" pitchFamily="82" charset="0"/>
            </a:endParaRPr>
          </a:p>
        </p:txBody>
      </p:sp>
    </p:spTree>
    <p:extLst>
      <p:ext uri="{BB962C8B-B14F-4D97-AF65-F5344CB8AC3E}">
        <p14:creationId xmlns:p14="http://schemas.microsoft.com/office/powerpoint/2010/main" val="2494666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 i questionari</a:t>
            </a:r>
            <a:endParaRPr lang="it-IT" sz="32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lstStyle/>
          <a:p>
            <a:pPr marL="0" indent="0" algn="just">
              <a:buNone/>
            </a:pPr>
            <a:r>
              <a:rPr lang="it-IT" sz="2800" i="1" dirty="0" smtClean="0">
                <a:latin typeface="Arial Rounded MT Bold" panose="020F0704030504030204" pitchFamily="34" charset="0"/>
              </a:rPr>
              <a:t>I 4 questionari (1 per il tutor e 3 per i docenti neoassunti), resi disponibili per la compilazione nella fase finale dell’anno di prova, saranno utilizzati per conoscere l’opinione dei docenti in merito all’efficacia della formazione: la loro compilazione è requisito indispensabile per la chiusura della fase di lavoro online</a:t>
            </a:r>
            <a:r>
              <a:rPr lang="it-IT" dirty="0" smtClean="0">
                <a:latin typeface="Arial Rounded MT Bold" panose="020F0704030504030204" pitchFamily="34" charset="0"/>
              </a:rPr>
              <a:t>. </a:t>
            </a:r>
            <a:endParaRPr lang="it-IT" dirty="0">
              <a:latin typeface="Arial Rounded MT Bold" panose="020F0704030504030204" pitchFamily="34" charset="0"/>
            </a:endParaRPr>
          </a:p>
        </p:txBody>
      </p:sp>
    </p:spTree>
    <p:extLst>
      <p:ext uri="{BB962C8B-B14F-4D97-AF65-F5344CB8AC3E}">
        <p14:creationId xmlns:p14="http://schemas.microsoft.com/office/powerpoint/2010/main" val="13173682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COMPILAZIONE DEL BILANCIO INIZIALE</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fontScale="70000" lnSpcReduction="20000"/>
          </a:bodyPr>
          <a:lstStyle/>
          <a:p>
            <a:pPr marL="0" indent="0" algn="just">
              <a:buNone/>
            </a:pPr>
            <a:r>
              <a:rPr lang="it-IT" i="1" dirty="0" smtClean="0">
                <a:latin typeface="Arial Rounded MT Bold" panose="020F0704030504030204" pitchFamily="34" charset="0"/>
              </a:rPr>
              <a:t>La </a:t>
            </a:r>
            <a:r>
              <a:rPr lang="it-IT" i="1" dirty="0">
                <a:latin typeface="Arial Rounded MT Bold" panose="020F0704030504030204" pitchFamily="34" charset="0"/>
              </a:rPr>
              <a:t>compilazione del Bilancio può avvenire in più sessioni, avendo cura di salvare sempre i dati </a:t>
            </a:r>
            <a:r>
              <a:rPr lang="it-IT" i="1" dirty="0" smtClean="0">
                <a:latin typeface="Arial Rounded MT Bold" panose="020F0704030504030204" pitchFamily="34" charset="0"/>
              </a:rPr>
              <a:t>immessi;  </a:t>
            </a:r>
          </a:p>
          <a:p>
            <a:pPr algn="just">
              <a:buFont typeface="Wingdings" panose="05000000000000000000" pitchFamily="2" charset="2"/>
              <a:buChar char="Ø"/>
            </a:pPr>
            <a:r>
              <a:rPr lang="it-IT" i="1" dirty="0" smtClean="0">
                <a:latin typeface="Arial Rounded MT Bold" panose="020F0704030504030204" pitchFamily="34" charset="0"/>
              </a:rPr>
              <a:t>ogni </a:t>
            </a:r>
            <a:r>
              <a:rPr lang="it-IT" i="1" dirty="0">
                <a:latin typeface="Arial Rounded MT Bold" panose="020F0704030504030204" pitchFamily="34" charset="0"/>
              </a:rPr>
              <a:t>sessione ha una durata di 30 minuti; se non effettui almeno un salvataggio entro questo tempo perdi quanto hai scritto. Ti consigliamo dunque di salvare il tuo lavoro prima dello scadere della sessione e soprattutto di salvarlo prestando particolare attenzione nel momento in cui deciderai per il suo invio finale </a:t>
            </a:r>
            <a:endParaRPr lang="it-IT" i="1" dirty="0" smtClean="0">
              <a:latin typeface="Arial Rounded MT Bold" panose="020F0704030504030204" pitchFamily="34" charset="0"/>
            </a:endParaRPr>
          </a:p>
          <a:p>
            <a:pPr algn="just">
              <a:buFont typeface="Wingdings" panose="05000000000000000000" pitchFamily="2" charset="2"/>
              <a:buChar char="Ø"/>
            </a:pPr>
            <a:r>
              <a:rPr lang="it-IT" i="1" u="sng" dirty="0" smtClean="0">
                <a:solidFill>
                  <a:srgbClr val="33CC33"/>
                </a:solidFill>
                <a:effectLst>
                  <a:outerShdw blurRad="38100" dist="38100" dir="2700000" algn="tl">
                    <a:srgbClr val="000000">
                      <a:alpha val="43137"/>
                    </a:srgbClr>
                  </a:outerShdw>
                </a:effectLst>
                <a:latin typeface="Arial Rounded MT Bold" panose="020F0704030504030204" pitchFamily="34" charset="0"/>
              </a:rPr>
              <a:t>dopo </a:t>
            </a:r>
            <a:r>
              <a:rPr lang="it-IT" i="1" u="sng" dirty="0">
                <a:solidFill>
                  <a:srgbClr val="33CC33"/>
                </a:solidFill>
                <a:effectLst>
                  <a:outerShdw blurRad="38100" dist="38100" dir="2700000" algn="tl">
                    <a:srgbClr val="000000">
                      <a:alpha val="43137"/>
                    </a:srgbClr>
                  </a:outerShdw>
                </a:effectLst>
                <a:latin typeface="Arial Rounded MT Bold" panose="020F0704030504030204" pitchFamily="34" charset="0"/>
              </a:rPr>
              <a:t>l'invio non potrai più modificare quanto scritto.</a:t>
            </a:r>
            <a:r>
              <a:rPr lang="it-IT" i="1" u="sng" dirty="0">
                <a:solidFill>
                  <a:srgbClr val="33CC33"/>
                </a:solidFill>
                <a:latin typeface="Arial Rounded MT Bold" panose="020F0704030504030204" pitchFamily="34" charset="0"/>
              </a:rPr>
              <a:t> </a:t>
            </a:r>
            <a:r>
              <a:rPr lang="it-IT" i="1" dirty="0">
                <a:latin typeface="Arial Rounded MT Bold" panose="020F0704030504030204" pitchFamily="34" charset="0"/>
              </a:rPr>
              <a:t>Ti suggeriamo quindi di inviare il Bilancio delle competenze solo quando sarai assolutamente certo/a di non voler effettuare più alcun intervento </a:t>
            </a:r>
            <a:endParaRPr lang="it-IT" i="1" dirty="0" smtClean="0">
              <a:latin typeface="Arial Rounded MT Bold" panose="020F0704030504030204" pitchFamily="34" charset="0"/>
            </a:endParaRPr>
          </a:p>
          <a:p>
            <a:pPr algn="just">
              <a:buFont typeface="Wingdings" panose="05000000000000000000" pitchFamily="2" charset="2"/>
              <a:buChar char="Ø"/>
            </a:pPr>
            <a:r>
              <a:rPr lang="it-IT" i="1" dirty="0" smtClean="0">
                <a:latin typeface="Arial Rounded MT Bold" panose="020F0704030504030204" pitchFamily="34" charset="0"/>
              </a:rPr>
              <a:t>il </a:t>
            </a:r>
            <a:r>
              <a:rPr lang="it-IT" i="1" dirty="0">
                <a:latin typeface="Arial Rounded MT Bold" panose="020F0704030504030204" pitchFamily="34" charset="0"/>
              </a:rPr>
              <a:t>Bilancio iniziale, una volta inviato in modo definitivo, può essere esportato in formato pdf e stampato per essere allegato al dossier da presentare al comitato di valutazione e al DS. </a:t>
            </a:r>
          </a:p>
        </p:txBody>
      </p:sp>
    </p:spTree>
    <p:extLst>
      <p:ext uri="{BB962C8B-B14F-4D97-AF65-F5344CB8AC3E}">
        <p14:creationId xmlns:p14="http://schemas.microsoft.com/office/powerpoint/2010/main" val="15433756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struttura DEL BILANCIO INIZIALE delle competenze</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lgn="just">
              <a:buNone/>
            </a:pPr>
            <a:r>
              <a:rPr lang="it-IT" sz="2000" i="1" dirty="0">
                <a:latin typeface="Arial Rounded MT Bold" panose="020F0704030504030204" pitchFamily="34" charset="0"/>
              </a:rPr>
              <a:t>Il Bilancio è strutturato in 3 aree; ciascun area è a sua volta articolata in 3 ambiti. Aree e ambiti costituiscono “le dimensioni generative” delle competenze che il docente interpreta ed esprime nell’esercizio quotidiano della sua professione. Ogni ambito raccoglie infatti un numero variabile di competenze (i descrittori di competenza</a:t>
            </a:r>
            <a:r>
              <a:rPr lang="it-IT" sz="2000" i="1" dirty="0" smtClean="0">
                <a:latin typeface="Arial Rounded MT Bold" panose="020F0704030504030204" pitchFamily="34" charset="0"/>
              </a:rPr>
              <a:t>)</a:t>
            </a:r>
          </a:p>
          <a:p>
            <a:pPr marL="0" indent="0" algn="just">
              <a:buNone/>
            </a:pPr>
            <a:r>
              <a:rPr lang="it-IT" sz="1800" dirty="0" smtClean="0">
                <a:latin typeface="Arial Rounded MT Bold" panose="020F0704030504030204" pitchFamily="34" charset="0"/>
              </a:rPr>
              <a:t>Le aree sono:</a:t>
            </a:r>
          </a:p>
          <a:p>
            <a:pPr algn="just">
              <a:buFont typeface="Wingdings" panose="05000000000000000000" pitchFamily="2" charset="2"/>
              <a:buChar char="v"/>
            </a:pPr>
            <a:r>
              <a:rPr lang="it-IT" sz="1800" i="1" dirty="0">
                <a:latin typeface="Arial Rounded MT Bold" panose="020F0704030504030204" pitchFamily="34" charset="0"/>
              </a:rPr>
              <a:t>AREA DELLE COMPETENZE RELATIVE ALL’INSEGNAMENTO</a:t>
            </a:r>
            <a:r>
              <a:rPr lang="it-IT" sz="1800" dirty="0">
                <a:latin typeface="Arial Rounded MT Bold" panose="020F0704030504030204" pitchFamily="34" charset="0"/>
              </a:rPr>
              <a:t> </a:t>
            </a:r>
            <a:r>
              <a:rPr lang="it-IT" sz="1800" dirty="0">
                <a:solidFill>
                  <a:srgbClr val="00B050"/>
                </a:solidFill>
                <a:latin typeface="Arial Rounded MT Bold" panose="020F0704030504030204" pitchFamily="34" charset="0"/>
              </a:rPr>
              <a:t>(Didattica) </a:t>
            </a:r>
            <a:endParaRPr lang="it-IT" sz="1800" dirty="0" smtClean="0">
              <a:solidFill>
                <a:srgbClr val="00B050"/>
              </a:solidFill>
              <a:latin typeface="Arial Rounded MT Bold" panose="020F0704030504030204" pitchFamily="34" charset="0"/>
            </a:endParaRPr>
          </a:p>
          <a:p>
            <a:pPr algn="just">
              <a:buFont typeface="Wingdings" panose="05000000000000000000" pitchFamily="2" charset="2"/>
              <a:buChar char="v"/>
            </a:pPr>
            <a:r>
              <a:rPr lang="it-IT" sz="1800" i="1" dirty="0">
                <a:latin typeface="Arial Rounded MT Bold" panose="020F0704030504030204" pitchFamily="34" charset="0"/>
              </a:rPr>
              <a:t>AREA DELLE COMPETENZE RELATIVE ALLA PARTECIPAZIONE ALLA VITA DELLA PROPRIA SCUOLA </a:t>
            </a:r>
            <a:r>
              <a:rPr lang="it-IT" sz="1800" dirty="0">
                <a:solidFill>
                  <a:srgbClr val="00B050"/>
                </a:solidFill>
                <a:latin typeface="Arial Rounded MT Bold" panose="020F0704030504030204" pitchFamily="34" charset="0"/>
              </a:rPr>
              <a:t>(Organizzazione) </a:t>
            </a:r>
            <a:endParaRPr lang="it-IT" sz="1800" dirty="0" smtClean="0">
              <a:solidFill>
                <a:srgbClr val="00B050"/>
              </a:solidFill>
              <a:latin typeface="Arial Rounded MT Bold" panose="020F0704030504030204" pitchFamily="34" charset="0"/>
            </a:endParaRPr>
          </a:p>
          <a:p>
            <a:pPr algn="just">
              <a:buFont typeface="Wingdings" panose="05000000000000000000" pitchFamily="2" charset="2"/>
              <a:buChar char="v"/>
            </a:pPr>
            <a:r>
              <a:rPr lang="it-IT" sz="1800" i="1" dirty="0">
                <a:latin typeface="Arial Rounded MT Bold" panose="020F0704030504030204" pitchFamily="34" charset="0"/>
              </a:rPr>
              <a:t>AREA</a:t>
            </a:r>
            <a:r>
              <a:rPr lang="it-IT" sz="1800" dirty="0">
                <a:latin typeface="Arial Rounded MT Bold" panose="020F0704030504030204" pitchFamily="34" charset="0"/>
              </a:rPr>
              <a:t> </a:t>
            </a:r>
            <a:r>
              <a:rPr lang="it-IT" sz="1800" i="1" dirty="0">
                <a:latin typeface="Arial Rounded MT Bold" panose="020F0704030504030204" pitchFamily="34" charset="0"/>
              </a:rPr>
              <a:t>DELLE</a:t>
            </a:r>
            <a:r>
              <a:rPr lang="it-IT" sz="1800" dirty="0">
                <a:latin typeface="Arial Rounded MT Bold" panose="020F0704030504030204" pitchFamily="34" charset="0"/>
              </a:rPr>
              <a:t> </a:t>
            </a:r>
            <a:r>
              <a:rPr lang="it-IT" sz="1800" i="1" dirty="0">
                <a:latin typeface="Arial Rounded MT Bold" panose="020F0704030504030204" pitchFamily="34" charset="0"/>
              </a:rPr>
              <a:t>COMPETENZE</a:t>
            </a:r>
            <a:r>
              <a:rPr lang="it-IT" sz="1800" dirty="0">
                <a:latin typeface="Arial Rounded MT Bold" panose="020F0704030504030204" pitchFamily="34" charset="0"/>
              </a:rPr>
              <a:t> </a:t>
            </a:r>
            <a:r>
              <a:rPr lang="it-IT" sz="1800" i="1" dirty="0">
                <a:latin typeface="Arial Rounded MT Bold" panose="020F0704030504030204" pitchFamily="34" charset="0"/>
              </a:rPr>
              <a:t>RELATIVE</a:t>
            </a:r>
            <a:r>
              <a:rPr lang="it-IT" sz="1800" dirty="0">
                <a:latin typeface="Arial Rounded MT Bold" panose="020F0704030504030204" pitchFamily="34" charset="0"/>
              </a:rPr>
              <a:t> </a:t>
            </a:r>
            <a:r>
              <a:rPr lang="it-IT" sz="1800" i="1" dirty="0">
                <a:latin typeface="Arial Rounded MT Bold" panose="020F0704030504030204" pitchFamily="34" charset="0"/>
              </a:rPr>
              <a:t>ALLA</a:t>
            </a:r>
            <a:r>
              <a:rPr lang="it-IT" sz="1800" dirty="0">
                <a:latin typeface="Arial Rounded MT Bold" panose="020F0704030504030204" pitchFamily="34" charset="0"/>
              </a:rPr>
              <a:t> </a:t>
            </a:r>
            <a:r>
              <a:rPr lang="it-IT" sz="1800" i="1" dirty="0">
                <a:latin typeface="Arial Rounded MT Bold" panose="020F0704030504030204" pitchFamily="34" charset="0"/>
              </a:rPr>
              <a:t>PROPRIA</a:t>
            </a:r>
            <a:r>
              <a:rPr lang="it-IT" sz="1800" dirty="0">
                <a:latin typeface="Arial Rounded MT Bold" panose="020F0704030504030204" pitchFamily="34" charset="0"/>
              </a:rPr>
              <a:t> </a:t>
            </a:r>
            <a:r>
              <a:rPr lang="it-IT" sz="1800" i="1" dirty="0">
                <a:latin typeface="Arial Rounded MT Bold" panose="020F0704030504030204" pitchFamily="34" charset="0"/>
              </a:rPr>
              <a:t>FORMAZIONE</a:t>
            </a:r>
            <a:r>
              <a:rPr lang="it-IT" sz="1800" dirty="0">
                <a:latin typeface="Arial Rounded MT Bold" panose="020F0704030504030204" pitchFamily="34" charset="0"/>
              </a:rPr>
              <a:t> </a:t>
            </a:r>
            <a:r>
              <a:rPr lang="it-IT" sz="1800" dirty="0">
                <a:solidFill>
                  <a:srgbClr val="00B050"/>
                </a:solidFill>
                <a:latin typeface="Arial Rounded MT Bold" panose="020F0704030504030204" pitchFamily="34" charset="0"/>
              </a:rPr>
              <a:t>(Professionalità) </a:t>
            </a:r>
          </a:p>
        </p:txBody>
      </p:sp>
    </p:spTree>
    <p:extLst>
      <p:ext uri="{BB962C8B-B14F-4D97-AF65-F5344CB8AC3E}">
        <p14:creationId xmlns:p14="http://schemas.microsoft.com/office/powerpoint/2010/main" val="34543441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Curriculum formativo</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fontScale="92500" lnSpcReduction="20000"/>
          </a:bodyPr>
          <a:lstStyle/>
          <a:p>
            <a:pPr marL="0" indent="0" algn="just">
              <a:buNone/>
            </a:pPr>
            <a:r>
              <a:rPr lang="it-IT" sz="1800" i="1" dirty="0">
                <a:latin typeface="Arial Rounded MT Bold" panose="020F0704030504030204" pitchFamily="34" charset="0"/>
              </a:rPr>
              <a:t>Ripercorrere la propria storia professionale e formativa per individuare le esperienze ritenute più significative può dunque contribuire a ricostruire la propria identità in quanto docente. </a:t>
            </a:r>
            <a:endParaRPr lang="it-IT" sz="1800" i="1" dirty="0" smtClean="0">
              <a:latin typeface="Arial Rounded MT Bold" panose="020F0704030504030204" pitchFamily="34" charset="0"/>
            </a:endParaRPr>
          </a:p>
          <a:p>
            <a:pPr marL="0" indent="0" algn="just">
              <a:buNone/>
            </a:pPr>
            <a:r>
              <a:rPr lang="it-IT" sz="1800" i="1" dirty="0" smtClean="0">
                <a:solidFill>
                  <a:srgbClr val="FF0000"/>
                </a:solidFill>
                <a:latin typeface="Arial Rounded MT Bold" panose="020F0704030504030204" pitchFamily="34" charset="0"/>
              </a:rPr>
              <a:t>Quali eventi  inserire? </a:t>
            </a:r>
          </a:p>
          <a:p>
            <a:pPr marL="0" indent="0" algn="just">
              <a:buNone/>
            </a:pPr>
            <a:r>
              <a:rPr lang="it-IT" sz="1400" i="1" dirty="0">
                <a:latin typeface="Arial Rounded MT Bold" panose="020F0704030504030204" pitchFamily="34" charset="0"/>
              </a:rPr>
              <a:t>Non solo esperienze formali o istituzionali ma anche, (ad esempio):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 </a:t>
            </a:r>
            <a:r>
              <a:rPr lang="it-IT" sz="1400" i="1" dirty="0">
                <a:latin typeface="Arial Rounded MT Bold" panose="020F0704030504030204" pitchFamily="34" charset="0"/>
              </a:rPr>
              <a:t>incontri con colleghi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esperienze </a:t>
            </a:r>
            <a:r>
              <a:rPr lang="it-IT" sz="1400" i="1" dirty="0">
                <a:latin typeface="Arial Rounded MT Bold" panose="020F0704030504030204" pitchFamily="34" charset="0"/>
              </a:rPr>
              <a:t>personali non direttamente connesse alla tua professione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eventi </a:t>
            </a:r>
            <a:r>
              <a:rPr lang="it-IT" sz="1400" i="1" dirty="0">
                <a:latin typeface="Arial Rounded MT Bold" panose="020F0704030504030204" pitchFamily="34" charset="0"/>
              </a:rPr>
              <a:t>o percorsi che ti hanno lasciato qualcosa a livello di esperienza o di apprendimento che hai poi valorizzato nella tua professione. </a:t>
            </a:r>
            <a:endParaRPr lang="it-IT" sz="1400" i="1" dirty="0" smtClean="0">
              <a:latin typeface="Arial Rounded MT Bold" panose="020F0704030504030204" pitchFamily="34" charset="0"/>
            </a:endParaRPr>
          </a:p>
          <a:p>
            <a:pPr marL="0" indent="0" algn="just">
              <a:buNone/>
            </a:pPr>
            <a:r>
              <a:rPr lang="it-IT" sz="1800" dirty="0">
                <a:solidFill>
                  <a:srgbClr val="FF0000"/>
                </a:solidFill>
                <a:latin typeface="Arial Rounded MT Bold" panose="020F0704030504030204" pitchFamily="34" charset="0"/>
              </a:rPr>
              <a:t>Descrivere gli eventi </a:t>
            </a:r>
            <a:r>
              <a:rPr lang="it-IT" sz="1800" dirty="0" smtClean="0">
                <a:solidFill>
                  <a:srgbClr val="FF0000"/>
                </a:solidFill>
                <a:latin typeface="Arial Rounded MT Bold" panose="020F0704030504030204" pitchFamily="34" charset="0"/>
              </a:rPr>
              <a:t>scelti:</a:t>
            </a:r>
          </a:p>
          <a:p>
            <a:pPr algn="just">
              <a:buFont typeface="Wingdings" panose="05000000000000000000" pitchFamily="2" charset="2"/>
              <a:buChar char="ü"/>
            </a:pPr>
            <a:r>
              <a:rPr lang="it-IT" sz="1400" i="1" dirty="0">
                <a:latin typeface="Arial Rounded MT Bold" panose="020F0704030504030204" pitchFamily="34" charset="0"/>
              </a:rPr>
              <a:t>Ambito dell’esperienza: il nome dell’evento o dell’attività </a:t>
            </a:r>
            <a:r>
              <a:rPr lang="it-IT" sz="1400" i="1" dirty="0" smtClean="0">
                <a:latin typeface="Arial Rounded MT Bold" panose="020F0704030504030204" pitchFamily="34" charset="0"/>
              </a:rPr>
              <a:t>scelta,</a:t>
            </a:r>
          </a:p>
          <a:p>
            <a:pPr algn="just">
              <a:buFont typeface="Wingdings" panose="05000000000000000000" pitchFamily="2" charset="2"/>
              <a:buChar char="ü"/>
            </a:pPr>
            <a:r>
              <a:rPr lang="it-IT" sz="1400" i="1" dirty="0" smtClean="0">
                <a:latin typeface="Arial Rounded MT Bold" panose="020F0704030504030204" pitchFamily="34" charset="0"/>
              </a:rPr>
              <a:t>Anno </a:t>
            </a:r>
            <a:r>
              <a:rPr lang="it-IT" sz="1400" i="1" dirty="0">
                <a:latin typeface="Arial Rounded MT Bold" panose="020F0704030504030204" pitchFamily="34" charset="0"/>
              </a:rPr>
              <a:t>di inizio: l’anno di inizio dell’evento o dell’attività scelta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Durata</a:t>
            </a:r>
            <a:r>
              <a:rPr lang="it-IT" sz="1400" i="1" dirty="0">
                <a:latin typeface="Arial Rounded MT Bold" panose="020F0704030504030204" pitchFamily="34" charset="0"/>
              </a:rPr>
              <a:t>: numero di mesi di durata dell’evento o dell’attività </a:t>
            </a:r>
            <a:r>
              <a:rPr lang="it-IT" sz="1400" i="1" dirty="0" smtClean="0">
                <a:latin typeface="Arial Rounded MT Bold" panose="020F0704030504030204" pitchFamily="34" charset="0"/>
              </a:rPr>
              <a:t>scelta</a:t>
            </a:r>
          </a:p>
          <a:p>
            <a:pPr algn="just">
              <a:buFont typeface="Wingdings" panose="05000000000000000000" pitchFamily="2" charset="2"/>
              <a:buChar char="ü"/>
            </a:pPr>
            <a:r>
              <a:rPr lang="it-IT" sz="1400" i="1" dirty="0">
                <a:latin typeface="Arial Rounded MT Bold" panose="020F0704030504030204" pitchFamily="34" charset="0"/>
              </a:rPr>
              <a:t>Breve descrizione: una breve descrizione dell’oggetto dell’evento o dell’attività e delle sue caratteristiche (</a:t>
            </a:r>
            <a:r>
              <a:rPr lang="it-IT" sz="1400" i="1" dirty="0" err="1">
                <a:latin typeface="Arial Rounded MT Bold" panose="020F0704030504030204" pitchFamily="34" charset="0"/>
              </a:rPr>
              <a:t>max</a:t>
            </a:r>
            <a:r>
              <a:rPr lang="it-IT" sz="1400" i="1" dirty="0">
                <a:latin typeface="Arial Rounded MT Bold" panose="020F0704030504030204" pitchFamily="34" charset="0"/>
              </a:rPr>
              <a:t> 1000 caratteri spazi inclusi)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Cosa </a:t>
            </a:r>
            <a:r>
              <a:rPr lang="it-IT" sz="1400" i="1" dirty="0">
                <a:latin typeface="Arial Rounded MT Bold" panose="020F0704030504030204" pitchFamily="34" charset="0"/>
              </a:rPr>
              <a:t>ho imparato? Questa parte è dedicata alla riflessione sull’evento o sull’attività descritta sopra: ti chiediamo di esplicitare quali conoscenze hai acquisito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Come </a:t>
            </a:r>
            <a:r>
              <a:rPr lang="it-IT" sz="1400" i="1" dirty="0">
                <a:latin typeface="Arial Rounded MT Bold" panose="020F0704030504030204" pitchFamily="34" charset="0"/>
              </a:rPr>
              <a:t>ha inciso sulla mia professionalità? Anche questa parte è dedicata alla riflessione sull’esperienza scelta e descritta sopra: ti chiediamo di esplicitare come le conoscenze acquisite hanno contribuito a caratterizzare il tuo modo di essere docente e in conclusione la tua identità professionale</a:t>
            </a:r>
            <a:endParaRPr lang="it-IT" sz="1400" i="1" dirty="0">
              <a:solidFill>
                <a:srgbClr val="FF0000"/>
              </a:solidFill>
              <a:latin typeface="Arial Rounded MT Bold" panose="020F0704030504030204" pitchFamily="34" charset="0"/>
            </a:endParaRPr>
          </a:p>
        </p:txBody>
      </p:sp>
    </p:spTree>
    <p:extLst>
      <p:ext uri="{BB962C8B-B14F-4D97-AF65-F5344CB8AC3E}">
        <p14:creationId xmlns:p14="http://schemas.microsoft.com/office/powerpoint/2010/main" val="1744454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1000"/>
                                        <p:tgtEl>
                                          <p:spTgt spid="3">
                                            <p:txEl>
                                              <p:pRg st="7" end="7"/>
                                            </p:txEl>
                                          </p:spTgt>
                                        </p:tgtEl>
                                      </p:cBhvr>
                                    </p:animEffect>
                                    <p:anim calcmode="lin" valueType="num">
                                      <p:cBhvr>
                                        <p:cTn id="3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1000"/>
                                        <p:tgtEl>
                                          <p:spTgt spid="3">
                                            <p:txEl>
                                              <p:pRg st="8" end="8"/>
                                            </p:txEl>
                                          </p:spTgt>
                                        </p:tgtEl>
                                      </p:cBhvr>
                                    </p:animEffect>
                                    <p:anim calcmode="lin" valueType="num">
                                      <p:cBhvr>
                                        <p:cTn id="3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1000"/>
                                        <p:tgtEl>
                                          <p:spTgt spid="3">
                                            <p:txEl>
                                              <p:pRg st="9" end="9"/>
                                            </p:txEl>
                                          </p:spTgt>
                                        </p:tgtEl>
                                      </p:cBhvr>
                                    </p:animEffect>
                                    <p:anim calcmode="lin" valueType="num">
                                      <p:cBhvr>
                                        <p:cTn id="4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animEffect transition="in" filter="fade">
                                      <p:cBhvr>
                                        <p:cTn id="44" dur="1000"/>
                                        <p:tgtEl>
                                          <p:spTgt spid="3">
                                            <p:txEl>
                                              <p:pRg st="10" end="10"/>
                                            </p:txEl>
                                          </p:spTgt>
                                        </p:tgtEl>
                                      </p:cBhvr>
                                    </p:animEffect>
                                    <p:anim calcmode="lin" valueType="num">
                                      <p:cBhvr>
                                        <p:cTn id="4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Effect transition="in" filter="fade">
                                      <p:cBhvr>
                                        <p:cTn id="49" dur="1000"/>
                                        <p:tgtEl>
                                          <p:spTgt spid="3">
                                            <p:txEl>
                                              <p:pRg st="11" end="11"/>
                                            </p:txEl>
                                          </p:spTgt>
                                        </p:tgtEl>
                                      </p:cBhvr>
                                    </p:animEffect>
                                    <p:anim calcmode="lin" valueType="num">
                                      <p:cBhvr>
                                        <p:cTn id="5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12" end="12"/>
                                            </p:txEl>
                                          </p:spTgt>
                                        </p:tgtEl>
                                        <p:attrNameLst>
                                          <p:attrName>style.visibility</p:attrName>
                                        </p:attrNameLst>
                                      </p:cBhvr>
                                      <p:to>
                                        <p:strVal val="visible"/>
                                      </p:to>
                                    </p:set>
                                    <p:animEffect transition="in" filter="fade">
                                      <p:cBhvr>
                                        <p:cTn id="54" dur="1000"/>
                                        <p:tgtEl>
                                          <p:spTgt spid="3">
                                            <p:txEl>
                                              <p:pRg st="12" end="12"/>
                                            </p:txEl>
                                          </p:spTgt>
                                        </p:tgtEl>
                                      </p:cBhvr>
                                    </p:animEffect>
                                    <p:anim calcmode="lin" valueType="num">
                                      <p:cBhvr>
                                        <p:cTn id="5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didattica 1</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lstStyle/>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L’attività didattica 1 si compone di diverse fasi:</a:t>
            </a:r>
          </a:p>
          <a:p>
            <a:pPr algn="just">
              <a:buFont typeface="Wingdings" panose="05000000000000000000" pitchFamily="2" charset="2"/>
              <a:buChar char="ü"/>
            </a:pPr>
            <a:r>
              <a:rPr lang="it-IT" sz="2000" dirty="0" smtClean="0">
                <a:effectLst>
                  <a:outerShdw blurRad="38100" dist="38100" dir="2700000" algn="tl">
                    <a:srgbClr val="000000">
                      <a:alpha val="43137"/>
                    </a:srgbClr>
                  </a:outerShdw>
                </a:effectLst>
                <a:latin typeface="Arial Rounded MT Bold" panose="020F0704030504030204" pitchFamily="34" charset="0"/>
              </a:rPr>
              <a:t>Progettazione </a:t>
            </a:r>
            <a:r>
              <a:rPr lang="it-IT" sz="2000" dirty="0" smtClean="0">
                <a:effectLst>
                  <a:outerShdw blurRad="38100" dist="38100" dir="2700000" algn="tl">
                    <a:srgbClr val="000000">
                      <a:alpha val="43137"/>
                    </a:srgbClr>
                  </a:outerShdw>
                </a:effectLst>
                <a:latin typeface="Arial Rounded MT Bold" panose="020F0704030504030204" pitchFamily="34" charset="0"/>
              </a:rPr>
              <a:t>attività </a:t>
            </a:r>
            <a:r>
              <a:rPr lang="it-IT" sz="2000" dirty="0" smtClean="0">
                <a:effectLst>
                  <a:outerShdw blurRad="38100" dist="38100" dir="2700000" algn="tl">
                    <a:srgbClr val="000000">
                      <a:alpha val="43137"/>
                    </a:srgbClr>
                  </a:outerShdw>
                </a:effectLst>
                <a:latin typeface="Arial Rounded MT Bold" panose="020F0704030504030204" pitchFamily="34" charset="0"/>
              </a:rPr>
              <a:t>progettuale </a:t>
            </a:r>
            <a:r>
              <a:rPr lang="it-IT" sz="2000" dirty="0" smtClean="0">
                <a:effectLst>
                  <a:outerShdw blurRad="38100" dist="38100" dir="2700000" algn="tl">
                    <a:srgbClr val="000000">
                      <a:alpha val="43137"/>
                    </a:srgbClr>
                  </a:outerShdw>
                </a:effectLst>
                <a:latin typeface="Arial Rounded MT Bold" panose="020F0704030504030204" pitchFamily="34" charset="0"/>
              </a:rPr>
              <a:t>in </a:t>
            </a:r>
            <a:r>
              <a:rPr lang="it-IT" sz="2000" dirty="0" smtClean="0">
                <a:effectLst>
                  <a:outerShdw blurRad="38100" dist="38100" dir="2700000" algn="tl">
                    <a:srgbClr val="000000">
                      <a:alpha val="43137"/>
                    </a:srgbClr>
                  </a:outerShdw>
                </a:effectLst>
                <a:latin typeface="Arial Rounded MT Bold" panose="020F0704030504030204" pitchFamily="34" charset="0"/>
              </a:rPr>
              <a:t>piattaforma</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Riflessione sulla </a:t>
            </a:r>
            <a:r>
              <a:rPr lang="it-IT" sz="2000" dirty="0" smtClean="0">
                <a:effectLst>
                  <a:outerShdw blurRad="38100" dist="38100" dir="2700000" algn="tl">
                    <a:srgbClr val="000000">
                      <a:alpha val="43137"/>
                    </a:srgbClr>
                  </a:outerShdw>
                </a:effectLst>
                <a:latin typeface="Arial Rounded MT Bold" panose="020F0704030504030204" pitchFamily="34" charset="0"/>
              </a:rPr>
              <a:t>progettazione la </a:t>
            </a:r>
            <a:r>
              <a:rPr lang="it-IT" sz="2000" dirty="0" smtClean="0">
                <a:effectLst>
                  <a:outerShdw blurRad="38100" dist="38100" dir="2700000" algn="tl">
                    <a:srgbClr val="000000">
                      <a:alpha val="43137"/>
                    </a:srgbClr>
                  </a:outerShdw>
                </a:effectLst>
                <a:latin typeface="Arial Rounded MT Bold" panose="020F0704030504030204" pitchFamily="34" charset="0"/>
              </a:rPr>
              <a:t>riflessione </a:t>
            </a:r>
            <a:r>
              <a:rPr lang="it-IT" sz="2000" dirty="0">
                <a:effectLst>
                  <a:outerShdw blurRad="38100" dist="38100" dir="2700000" algn="tl">
                    <a:srgbClr val="000000">
                      <a:alpha val="43137"/>
                    </a:srgbClr>
                  </a:outerShdw>
                </a:effectLst>
                <a:latin typeface="Arial Rounded MT Bold" panose="020F0704030504030204" pitchFamily="34" charset="0"/>
              </a:rPr>
              <a:t>sulla progettazione in </a:t>
            </a:r>
            <a:r>
              <a:rPr lang="it-IT" sz="2000" dirty="0" smtClean="0">
                <a:effectLst>
                  <a:outerShdw blurRad="38100" dist="38100" dir="2700000" algn="tl">
                    <a:srgbClr val="000000">
                      <a:alpha val="43137"/>
                    </a:srgbClr>
                  </a:outerShdw>
                </a:effectLst>
                <a:latin typeface="Arial Rounded MT Bold" panose="020F0704030504030204" pitchFamily="34" charset="0"/>
              </a:rPr>
              <a:t>piattaforma</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Documentazione </a:t>
            </a:r>
            <a:r>
              <a:rPr lang="it-IT" sz="2000" dirty="0" smtClean="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dirty="0" smtClean="0">
                <a:effectLst>
                  <a:outerShdw blurRad="38100" dist="38100" dir="2700000" algn="tl">
                    <a:srgbClr val="000000">
                      <a:alpha val="43137"/>
                    </a:srgbClr>
                  </a:outerShdw>
                </a:effectLst>
                <a:latin typeface="Arial Rounded MT Bold" panose="020F0704030504030204" pitchFamily="34" charset="0"/>
              </a:rPr>
              <a:t>Comporre </a:t>
            </a:r>
            <a:r>
              <a:rPr lang="it-IT" sz="2000" dirty="0">
                <a:effectLst>
                  <a:outerShdw blurRad="38100" dist="38100" dir="2700000" algn="tl">
                    <a:srgbClr val="000000">
                      <a:alpha val="43137"/>
                    </a:srgbClr>
                  </a:outerShdw>
                </a:effectLst>
                <a:latin typeface="Arial Rounded MT Bold" panose="020F0704030504030204" pitchFamily="34" charset="0"/>
              </a:rPr>
              <a:t>la pagina di presentazione </a:t>
            </a:r>
            <a:r>
              <a:rPr lang="it-IT" sz="2000" dirty="0" smtClean="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Riflessione complessiva </a:t>
            </a:r>
            <a:r>
              <a:rPr lang="it-IT" sz="2000" dirty="0" smtClean="0">
                <a:effectLst>
                  <a:outerShdw blurRad="38100" dist="38100" dir="2700000" algn="tl">
                    <a:srgbClr val="000000">
                      <a:alpha val="43137"/>
                    </a:srgbClr>
                  </a:outerShdw>
                </a:effectLst>
                <a:latin typeface="Arial Rounded MT Bold" panose="020F0704030504030204" pitchFamily="34" charset="0"/>
              </a:rPr>
              <a:t>sull'attività</a:t>
            </a:r>
          </a:p>
          <a:p>
            <a:pPr marL="0" indent="0" algn="just">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p>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della </a:t>
            </a:r>
            <a:r>
              <a:rPr lang="it-IT" sz="1800" i="1" dirty="0">
                <a:effectLst>
                  <a:outerShdw blurRad="38100" dist="38100" dir="2700000" algn="tl">
                    <a:srgbClr val="000000">
                      <a:alpha val="43137"/>
                    </a:srgbClr>
                  </a:outerShdw>
                </a:effectLst>
                <a:latin typeface="Arial Rounded MT Bold" panose="020F0704030504030204" pitchFamily="34" charset="0"/>
              </a:rPr>
              <a:t>sezione Attività didattica 1 è </a:t>
            </a:r>
            <a:r>
              <a:rPr lang="it-IT" sz="1800" i="1" dirty="0" smtClean="0">
                <a:effectLst>
                  <a:outerShdw blurRad="38100" dist="38100" dir="2700000" algn="tl">
                    <a:srgbClr val="000000">
                      <a:alpha val="43137"/>
                    </a:srgbClr>
                  </a:outerShdw>
                </a:effectLst>
                <a:latin typeface="Arial Rounded MT Bold" panose="020F0704030504030204" pitchFamily="34" charset="0"/>
              </a:rPr>
              <a:t>offrire </a:t>
            </a:r>
            <a:r>
              <a:rPr lang="it-IT" sz="1800" i="1" dirty="0">
                <a:effectLst>
                  <a:outerShdw blurRad="38100" dist="38100" dir="2700000" algn="tl">
                    <a:srgbClr val="000000">
                      <a:alpha val="43137"/>
                    </a:srgbClr>
                  </a:outerShdw>
                </a:effectLst>
                <a:latin typeface="Arial Rounded MT Bold" panose="020F0704030504030204" pitchFamily="34" charset="0"/>
              </a:rPr>
              <a:t>uno spazio per la riflessione e la documentazione di un’attività didattica. </a:t>
            </a:r>
            <a:r>
              <a:rPr lang="it-IT" sz="1800" i="1" dirty="0" smtClean="0">
                <a:effectLst>
                  <a:outerShdw blurRad="38100" dist="38100" dir="2700000" algn="tl">
                    <a:srgbClr val="000000">
                      <a:alpha val="43137"/>
                    </a:srgbClr>
                  </a:outerShdw>
                </a:effectLst>
                <a:latin typeface="Arial Rounded MT Bold" panose="020F0704030504030204" pitchFamily="34" charset="0"/>
              </a:rPr>
              <a:t>Si consiglia di </a:t>
            </a:r>
            <a:r>
              <a:rPr lang="it-IT" sz="1800" i="1" dirty="0">
                <a:effectLst>
                  <a:outerShdw blurRad="38100" dist="38100" dir="2700000" algn="tl">
                    <a:srgbClr val="000000">
                      <a:alpha val="43137"/>
                    </a:srgbClr>
                  </a:outerShdw>
                </a:effectLst>
                <a:latin typeface="Arial Rounded MT Bold" panose="020F0704030504030204" pitchFamily="34" charset="0"/>
              </a:rPr>
              <a:t>dedicare questa sezione alla documentazione di un’attività progettata in autonomia nella prima parte dell’anno di prova.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dirty="0">
              <a:latin typeface="Arial Rounded MT Bold" panose="020F0704030504030204" pitchFamily="34" charset="0"/>
            </a:endParaRPr>
          </a:p>
        </p:txBody>
      </p:sp>
    </p:spTree>
    <p:extLst>
      <p:ext uri="{BB962C8B-B14F-4D97-AF65-F5344CB8AC3E}">
        <p14:creationId xmlns:p14="http://schemas.microsoft.com/office/powerpoint/2010/main" val="7287524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50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circle(in)">
                                      <p:cBhvr>
                                        <p:cTn id="4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didattica 2</a:t>
            </a:r>
            <a:endParaRPr lang="it-IT" dirty="0">
              <a:solidFill>
                <a:srgbClr val="002060"/>
              </a:solidFill>
              <a:latin typeface="Algerian" panose="04020705040A02060702" pitchFamily="82" charset="0"/>
            </a:endParaRPr>
          </a:p>
        </p:txBody>
      </p:sp>
      <p:sp>
        <p:nvSpPr>
          <p:cNvPr id="6" name="Segnaposto contenuto 5"/>
          <p:cNvSpPr>
            <a:spLocks noGrp="1"/>
          </p:cNvSpPr>
          <p:nvPr>
            <p:ph idx="1"/>
          </p:nvPr>
        </p:nvSpPr>
        <p:spPr/>
        <p:txBody>
          <a:bodyPr>
            <a:normAutofit/>
          </a:bodyPr>
          <a:lstStyle/>
          <a:p>
            <a:pPr marL="0" indent="0">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Anche l’attività didattica 2 si compone delle diverse fasi già indicate per l’attività 1:</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Progettazione           </a:t>
            </a:r>
            <a:r>
              <a:rPr lang="it-IT" sz="2000" i="1" dirty="0" smtClean="0">
                <a:effectLst>
                  <a:outerShdw blurRad="38100" dist="38100" dir="2700000" algn="tl">
                    <a:srgbClr val="000000">
                      <a:alpha val="43137"/>
                    </a:srgbClr>
                  </a:outerShdw>
                </a:effectLst>
                <a:latin typeface="Arial Rounded MT Bold" panose="020F0704030504030204" pitchFamily="34" charset="0"/>
              </a:rPr>
              <a:t>  attività </a:t>
            </a:r>
            <a:r>
              <a:rPr lang="it-IT" sz="2000" i="1" dirty="0">
                <a:effectLst>
                  <a:outerShdw blurRad="38100" dist="38100" dir="2700000" algn="tl">
                    <a:srgbClr val="000000">
                      <a:alpha val="43137"/>
                    </a:srgbClr>
                  </a:outerShdw>
                </a:effectLst>
                <a:latin typeface="Arial Rounded MT Bold" panose="020F0704030504030204" pitchFamily="34" charset="0"/>
              </a:rPr>
              <a:t>progettuale           </a:t>
            </a:r>
            <a:r>
              <a:rPr lang="it-IT" sz="2000" i="1" dirty="0" smtClean="0">
                <a:effectLst>
                  <a:outerShdw blurRad="38100" dist="38100" dir="2700000" algn="tl">
                    <a:srgbClr val="000000">
                      <a:alpha val="43137"/>
                    </a:srgbClr>
                  </a:outerShdw>
                </a:effectLst>
                <a:latin typeface="Arial Rounded MT Bold" panose="020F0704030504030204" pitchFamily="34" charset="0"/>
              </a:rPr>
              <a:t>  in </a:t>
            </a:r>
            <a:r>
              <a:rPr lang="it-IT" sz="2000" i="1" dirty="0">
                <a:effectLst>
                  <a:outerShdw blurRad="38100" dist="38100" dir="2700000" algn="tl">
                    <a:srgbClr val="000000">
                      <a:alpha val="43137"/>
                    </a:srgbClr>
                  </a:outerShdw>
                </a:effectLst>
                <a:latin typeface="Arial Rounded MT Bold" panose="020F0704030504030204" pitchFamily="34" charset="0"/>
              </a:rPr>
              <a:t>piattaforma</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Riflessione sulla progettazione    </a:t>
            </a:r>
            <a:r>
              <a:rPr lang="it-IT" sz="2000" i="1" dirty="0" smtClean="0">
                <a:effectLst>
                  <a:outerShdw blurRad="38100" dist="38100" dir="2700000" algn="tl">
                    <a:srgbClr val="000000">
                      <a:alpha val="43137"/>
                    </a:srgbClr>
                  </a:outerShdw>
                </a:effectLst>
                <a:latin typeface="Arial Rounded MT Bold" panose="020F0704030504030204" pitchFamily="34" charset="0"/>
              </a:rPr>
              <a:t>la </a:t>
            </a:r>
            <a:r>
              <a:rPr lang="it-IT" sz="2000" i="1" dirty="0">
                <a:effectLst>
                  <a:outerShdw blurRad="38100" dist="38100" dir="2700000" algn="tl">
                    <a:srgbClr val="000000">
                      <a:alpha val="43137"/>
                    </a:srgbClr>
                  </a:outerShdw>
                </a:effectLst>
                <a:latin typeface="Arial Rounded MT Bold" panose="020F0704030504030204" pitchFamily="34" charset="0"/>
              </a:rPr>
              <a:t>riflessione sulla progettazione in piattaforma</a:t>
            </a:r>
          </a:p>
          <a:p>
            <a:pPr algn="just">
              <a:buFont typeface="Wingdings" panose="05000000000000000000" pitchFamily="2" charset="2"/>
              <a:buChar char="ü"/>
            </a:pPr>
            <a:r>
              <a:rPr lang="it-IT" sz="2000" i="1" dirty="0" smtClean="0">
                <a:effectLst>
                  <a:outerShdw blurRad="38100" dist="38100" dir="2700000" algn="tl">
                    <a:srgbClr val="000000">
                      <a:alpha val="43137"/>
                    </a:srgbClr>
                  </a:outerShdw>
                </a:effectLst>
                <a:latin typeface="Arial Rounded MT Bold" panose="020F0704030504030204" pitchFamily="34" charset="0"/>
              </a:rPr>
              <a:t>Documentazione </a:t>
            </a:r>
            <a:r>
              <a:rPr lang="it-IT" sz="2000" i="1" dirty="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Comporre la pagina di presentazione dell'attività</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Riflessione complessiva </a:t>
            </a:r>
            <a:r>
              <a:rPr lang="it-IT" sz="2000" i="1" dirty="0" smtClean="0">
                <a:effectLst>
                  <a:outerShdw blurRad="38100" dist="38100" dir="2700000" algn="tl">
                    <a:srgbClr val="000000">
                      <a:alpha val="43137"/>
                    </a:srgbClr>
                  </a:outerShdw>
                </a:effectLst>
                <a:latin typeface="Arial Rounded MT Bold" panose="020F0704030504030204" pitchFamily="34" charset="0"/>
              </a:rPr>
              <a:t>sull'attività</a:t>
            </a:r>
          </a:p>
          <a:p>
            <a:pPr marL="0" lv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lvl="0" indent="0" algn="just">
              <a:buNone/>
            </a:pPr>
            <a:r>
              <a:rPr lang="it-IT" sz="1800" i="1" dirty="0">
                <a:effectLst>
                  <a:outerShdw blurRad="38100" dist="38100" dir="2700000" algn="tl">
                    <a:srgbClr val="000000">
                      <a:alpha val="43137"/>
                    </a:srgbClr>
                  </a:outerShdw>
                </a:effectLst>
                <a:latin typeface="Arial Rounded MT Bold" panose="020F0704030504030204" pitchFamily="34" charset="0"/>
              </a:rPr>
              <a:t>della sezione Attività didattica 2 è </a:t>
            </a:r>
            <a:r>
              <a:rPr lang="it-IT" sz="1800" i="1" dirty="0" smtClean="0">
                <a:effectLst>
                  <a:outerShdw blurRad="38100" dist="38100" dir="2700000" algn="tl">
                    <a:srgbClr val="000000">
                      <a:alpha val="43137"/>
                    </a:srgbClr>
                  </a:outerShdw>
                </a:effectLst>
                <a:latin typeface="Arial Rounded MT Bold" panose="020F0704030504030204" pitchFamily="34" charset="0"/>
              </a:rPr>
              <a:t>offrire uno </a:t>
            </a:r>
            <a:r>
              <a:rPr lang="it-IT" sz="1800" i="1" dirty="0">
                <a:effectLst>
                  <a:outerShdw blurRad="38100" dist="38100" dir="2700000" algn="tl">
                    <a:srgbClr val="000000">
                      <a:alpha val="43137"/>
                    </a:srgbClr>
                  </a:outerShdw>
                </a:effectLst>
                <a:latin typeface="Arial Rounded MT Bold" panose="020F0704030504030204" pitchFamily="34" charset="0"/>
              </a:rPr>
              <a:t>spazio per la riflessione e la documentazione di un’attività didattica. </a:t>
            </a:r>
            <a:r>
              <a:rPr lang="it-IT" sz="1800" i="1" dirty="0" smtClean="0">
                <a:effectLst>
                  <a:outerShdw blurRad="38100" dist="38100" dir="2700000" algn="tl">
                    <a:srgbClr val="000000">
                      <a:alpha val="43137"/>
                    </a:srgbClr>
                  </a:outerShdw>
                </a:effectLst>
                <a:latin typeface="Arial Rounded MT Bold" panose="020F0704030504030204" pitchFamily="34" charset="0"/>
              </a:rPr>
              <a:t>Si consiglia </a:t>
            </a:r>
            <a:r>
              <a:rPr lang="it-IT" sz="1800" i="1" dirty="0">
                <a:effectLst>
                  <a:outerShdw blurRad="38100" dist="38100" dir="2700000" algn="tl">
                    <a:srgbClr val="000000">
                      <a:alpha val="43137"/>
                    </a:srgbClr>
                  </a:outerShdw>
                </a:effectLst>
                <a:latin typeface="Arial Rounded MT Bold" panose="020F0704030504030204" pitchFamily="34" charset="0"/>
              </a:rPr>
              <a:t>di dedicare questa sezione alla documentazione di un'attività progettata con la collaborazione del tutor e oggetto dell'attività di </a:t>
            </a: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err="1">
                <a:effectLst>
                  <a:outerShdw blurRad="38100" dist="38100" dir="2700000" algn="tl">
                    <a:srgbClr val="000000">
                      <a:alpha val="43137"/>
                    </a:srgbClr>
                  </a:outerShdw>
                </a:effectLst>
                <a:latin typeface="Arial Rounded MT Bold" panose="020F0704030504030204" pitchFamily="34" charset="0"/>
              </a:rPr>
              <a:t>peer</a:t>
            </a:r>
            <a:r>
              <a:rPr lang="it-IT" sz="1800" i="1" dirty="0">
                <a:effectLst>
                  <a:outerShdw blurRad="38100" dist="38100" dir="2700000" algn="tl">
                    <a:srgbClr val="000000">
                      <a:alpha val="43137"/>
                    </a:srgbClr>
                  </a:outerShdw>
                </a:effectLst>
                <a:latin typeface="Arial Rounded MT Bold" panose="020F0704030504030204" pitchFamily="34" charset="0"/>
              </a:rPr>
              <a:t> to </a:t>
            </a:r>
            <a:r>
              <a:rPr lang="it-IT" sz="1800" i="1" dirty="0" err="1">
                <a:effectLst>
                  <a:outerShdw blurRad="38100" dist="38100" dir="2700000" algn="tl">
                    <a:srgbClr val="000000">
                      <a:alpha val="43137"/>
                    </a:srgbClr>
                  </a:outerShdw>
                </a:effectLst>
                <a:latin typeface="Arial Rounded MT Bold" panose="020F0704030504030204" pitchFamily="34" charset="0"/>
              </a:rPr>
              <a:t>peer</a:t>
            </a:r>
            <a:r>
              <a:rPr lang="it-IT" sz="1800" i="1" dirty="0">
                <a:effectLst>
                  <a:outerShdw blurRad="38100" dist="38100" dir="2700000" algn="tl">
                    <a:srgbClr val="000000">
                      <a:alpha val="43137"/>
                    </a:srgbClr>
                  </a:outerShdw>
                </a:effectLst>
                <a:latin typeface="Arial Rounded MT Bold" panose="020F0704030504030204" pitchFamily="34" charset="0"/>
              </a:rPr>
              <a:t>. </a:t>
            </a:r>
            <a:endParaRPr lang="it-IT" sz="18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p:txBody>
      </p:sp>
      <p:sp>
        <p:nvSpPr>
          <p:cNvPr id="2" name="Freccia a destra 1"/>
          <p:cNvSpPr/>
          <p:nvPr/>
        </p:nvSpPr>
        <p:spPr>
          <a:xfrm>
            <a:off x="2771800" y="2458707"/>
            <a:ext cx="57606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p:cNvSpPr/>
          <p:nvPr/>
        </p:nvSpPr>
        <p:spPr>
          <a:xfrm>
            <a:off x="5940152" y="2458707"/>
            <a:ext cx="64807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p:cNvSpPr/>
          <p:nvPr/>
        </p:nvSpPr>
        <p:spPr>
          <a:xfrm>
            <a:off x="5148064" y="2852936"/>
            <a:ext cx="79208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77669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ircle(in)">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ircle(in)">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ircle(in)">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Effect transition="in" filter="circle(in)">
                                      <p:cBhvr>
                                        <p:cTn id="43"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Indicazioni per la compilazione delle Attività didattiche</a:t>
            </a:r>
          </a:p>
        </p:txBody>
      </p:sp>
      <p:sp>
        <p:nvSpPr>
          <p:cNvPr id="3" name="Segnaposto contenuto 2"/>
          <p:cNvSpPr>
            <a:spLocks noGrp="1"/>
          </p:cNvSpPr>
          <p:nvPr>
            <p:ph idx="1"/>
          </p:nvPr>
        </p:nvSpPr>
        <p:spPr/>
        <p:txBody>
          <a:bodyPr anchor="ctr">
            <a:normAutofit fontScale="92500"/>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Le due sezioni, Attività </a:t>
            </a:r>
            <a:r>
              <a:rPr lang="it-IT" sz="2000" i="1" dirty="0">
                <a:effectLst>
                  <a:outerShdw blurRad="38100" dist="38100" dir="2700000" algn="tl">
                    <a:srgbClr val="000000">
                      <a:alpha val="43137"/>
                    </a:srgbClr>
                  </a:outerShdw>
                </a:effectLst>
                <a:latin typeface="Arial Rounded MT Bold" panose="020F0704030504030204" pitchFamily="34" charset="0"/>
              </a:rPr>
              <a:t>didattica 1 e Attività didattica </a:t>
            </a:r>
            <a:r>
              <a:rPr lang="it-IT" sz="2000" i="1" dirty="0" smtClean="0">
                <a:effectLst>
                  <a:outerShdw blurRad="38100" dist="38100" dir="2700000" algn="tl">
                    <a:srgbClr val="000000">
                      <a:alpha val="43137"/>
                    </a:srgbClr>
                  </a:outerShdw>
                </a:effectLst>
                <a:latin typeface="Arial Rounded MT Bold" panose="020F0704030504030204" pitchFamily="34" charset="0"/>
              </a:rPr>
              <a:t>2, prevedono, appunto,  </a:t>
            </a:r>
            <a:r>
              <a:rPr lang="it-IT" sz="2000" i="1" dirty="0">
                <a:effectLst>
                  <a:outerShdw blurRad="38100" dist="38100" dir="2700000" algn="tl">
                    <a:srgbClr val="000000">
                      <a:alpha val="43137"/>
                    </a:srgbClr>
                  </a:outerShdw>
                </a:effectLst>
                <a:latin typeface="Arial Rounded MT Bold" panose="020F0704030504030204" pitchFamily="34" charset="0"/>
              </a:rPr>
              <a:t>la documentazione di 2 attività didattiche, ciascuna costituita da una o al massimo due lezioni. È auspicabile che la seconda attività coincida con quella progettata in collaborazione con il tutor e svolta durante l’osservazione </a:t>
            </a:r>
            <a:r>
              <a:rPr lang="it-IT" sz="2000" i="1" dirty="0" err="1">
                <a:effectLst>
                  <a:outerShdw blurRad="38100" dist="38100" dir="2700000" algn="tl">
                    <a:srgbClr val="000000">
                      <a:alpha val="43137"/>
                    </a:srgbClr>
                  </a:outerShdw>
                </a:effectLst>
                <a:latin typeface="Arial Rounded MT Bold" panose="020F0704030504030204" pitchFamily="34" charset="0"/>
              </a:rPr>
              <a:t>peer</a:t>
            </a:r>
            <a:r>
              <a:rPr lang="it-IT" sz="2000" i="1" dirty="0">
                <a:effectLst>
                  <a:outerShdw blurRad="38100" dist="38100" dir="2700000" algn="tl">
                    <a:srgbClr val="000000">
                      <a:alpha val="43137"/>
                    </a:srgbClr>
                  </a:outerShdw>
                </a:effectLst>
                <a:latin typeface="Arial Rounded MT Bold" panose="020F0704030504030204" pitchFamily="34" charset="0"/>
              </a:rPr>
              <a:t> to </a:t>
            </a:r>
            <a:r>
              <a:rPr lang="it-IT" sz="2000" i="1" dirty="0" err="1">
                <a:effectLst>
                  <a:outerShdw blurRad="38100" dist="38100" dir="2700000" algn="tl">
                    <a:srgbClr val="000000">
                      <a:alpha val="43137"/>
                    </a:srgbClr>
                  </a:outerShdw>
                </a:effectLst>
                <a:latin typeface="Arial Rounded MT Bold" panose="020F0704030504030204" pitchFamily="34" charset="0"/>
              </a:rPr>
              <a:t>peer</a:t>
            </a:r>
            <a:r>
              <a:rPr lang="it-IT" sz="2000" i="1" dirty="0">
                <a:effectLst>
                  <a:outerShdw blurRad="38100" dist="38100" dir="2700000" algn="tl">
                    <a:srgbClr val="000000">
                      <a:alpha val="43137"/>
                    </a:srgbClr>
                  </a:outerShdw>
                </a:effectLst>
                <a:latin typeface="Arial Rounded MT Bold" panose="020F0704030504030204" pitchFamily="34" charset="0"/>
              </a:rPr>
              <a:t>.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Per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eseguire queste attività consigliamo dunque: </a:t>
            </a:r>
            <a:endPar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200" i="1" dirty="0" smtClean="0">
                <a:effectLst>
                  <a:outerShdw blurRad="38100" dist="38100" dir="2700000" algn="tl">
                    <a:srgbClr val="000000">
                      <a:alpha val="43137"/>
                    </a:srgbClr>
                  </a:outerShdw>
                </a:effectLst>
                <a:latin typeface="Arial Rounded MT Bold" panose="020F0704030504030204" pitchFamily="34" charset="0"/>
              </a:rPr>
              <a:t>che </a:t>
            </a:r>
            <a:r>
              <a:rPr lang="it-IT" sz="2200" i="1" dirty="0">
                <a:effectLst>
                  <a:outerShdw blurRad="38100" dist="38100" dir="2700000" algn="tl">
                    <a:srgbClr val="000000">
                      <a:alpha val="43137"/>
                    </a:srgbClr>
                  </a:outerShdw>
                </a:effectLst>
                <a:latin typeface="Arial Rounded MT Bold" panose="020F0704030504030204" pitchFamily="34" charset="0"/>
              </a:rPr>
              <a:t>la prima attività didattica sia realizzata dal neoassunto in autonomia: emergerà così il modo di fare didattica del neoassunto all’inizio del suo percorso di formazione, primo momento di approfondimento individuale </a:t>
            </a:r>
            <a:endParaRPr lang="it-IT" sz="22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200" i="1" dirty="0" smtClean="0">
                <a:effectLst>
                  <a:outerShdw blurRad="38100" dist="38100" dir="2700000" algn="tl">
                    <a:srgbClr val="000000">
                      <a:alpha val="43137"/>
                    </a:srgbClr>
                  </a:outerShdw>
                </a:effectLst>
                <a:latin typeface="Arial Rounded MT Bold" panose="020F0704030504030204" pitchFamily="34" charset="0"/>
              </a:rPr>
              <a:t>che </a:t>
            </a:r>
            <a:r>
              <a:rPr lang="it-IT" sz="2200" i="1" dirty="0">
                <a:effectLst>
                  <a:outerShdw blurRad="38100" dist="38100" dir="2700000" algn="tl">
                    <a:srgbClr val="000000">
                      <a:alpha val="43137"/>
                    </a:srgbClr>
                  </a:outerShdw>
                </a:effectLst>
                <a:latin typeface="Arial Rounded MT Bold" panose="020F0704030504030204" pitchFamily="34" charset="0"/>
              </a:rPr>
              <a:t>la seconda attività sia realizzata contestualmente all’attività di osservazione </a:t>
            </a:r>
            <a:r>
              <a:rPr lang="it-IT" sz="2200" i="1" dirty="0" err="1">
                <a:effectLst>
                  <a:outerShdw blurRad="38100" dist="38100" dir="2700000" algn="tl">
                    <a:srgbClr val="000000">
                      <a:alpha val="43137"/>
                    </a:srgbClr>
                  </a:outerShdw>
                </a:effectLst>
                <a:latin typeface="Arial Rounded MT Bold" panose="020F0704030504030204" pitchFamily="34" charset="0"/>
              </a:rPr>
              <a:t>peer</a:t>
            </a:r>
            <a:r>
              <a:rPr lang="it-IT" sz="2200" i="1" dirty="0">
                <a:effectLst>
                  <a:outerShdw blurRad="38100" dist="38100" dir="2700000" algn="tl">
                    <a:srgbClr val="000000">
                      <a:alpha val="43137"/>
                    </a:srgbClr>
                  </a:outerShdw>
                </a:effectLst>
                <a:latin typeface="Arial Rounded MT Bold" panose="020F0704030504030204" pitchFamily="34" charset="0"/>
              </a:rPr>
              <a:t> to </a:t>
            </a:r>
            <a:r>
              <a:rPr lang="it-IT" sz="2200" i="1" dirty="0" err="1">
                <a:effectLst>
                  <a:outerShdw blurRad="38100" dist="38100" dir="2700000" algn="tl">
                    <a:srgbClr val="000000">
                      <a:alpha val="43137"/>
                    </a:srgbClr>
                  </a:outerShdw>
                </a:effectLst>
                <a:latin typeface="Arial Rounded MT Bold" panose="020F0704030504030204" pitchFamily="34" charset="0"/>
              </a:rPr>
              <a:t>peer</a:t>
            </a:r>
            <a:r>
              <a:rPr lang="it-IT" sz="2200" i="1" dirty="0">
                <a:effectLst>
                  <a:outerShdw blurRad="38100" dist="38100" dir="2700000" algn="tl">
                    <a:srgbClr val="000000">
                      <a:alpha val="43137"/>
                    </a:srgbClr>
                  </a:outerShdw>
                </a:effectLst>
                <a:latin typeface="Arial Rounded MT Bold" panose="020F0704030504030204" pitchFamily="34" charset="0"/>
              </a:rPr>
              <a:t>. In questo caso il neoassunto e il tutor progettano insieme l’attività. </a:t>
            </a:r>
          </a:p>
        </p:txBody>
      </p:sp>
    </p:spTree>
    <p:extLst>
      <p:ext uri="{BB962C8B-B14F-4D97-AF65-F5344CB8AC3E}">
        <p14:creationId xmlns:p14="http://schemas.microsoft.com/office/powerpoint/2010/main" val="28131099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Indicazioni per la compilazione delle Attività didattiche</a:t>
            </a:r>
          </a:p>
        </p:txBody>
      </p:sp>
      <p:sp>
        <p:nvSpPr>
          <p:cNvPr id="3" name="Segnaposto contenuto 2"/>
          <p:cNvSpPr>
            <a:spLocks noGrp="1"/>
          </p:cNvSpPr>
          <p:nvPr>
            <p:ph idx="1"/>
          </p:nvPr>
        </p:nvSpPr>
        <p:spPr>
          <a:effectLst>
            <a:innerShdw blurRad="114300">
              <a:prstClr val="black"/>
            </a:innerShdw>
          </a:effectLst>
        </p:spPr>
        <p:txBody>
          <a:bodyPr/>
          <a:lstStyle/>
          <a:p>
            <a:pPr marL="0" indent="0">
              <a:buNone/>
            </a:pPr>
            <a:endParaRPr lang="it-IT" dirty="0" smtClean="0"/>
          </a:p>
          <a:p>
            <a:pPr marL="0" indent="0">
              <a:buNone/>
            </a:pPr>
            <a:endParaRPr lang="it-IT" dirty="0"/>
          </a:p>
          <a:p>
            <a:pPr marL="0" indent="0">
              <a:buNone/>
            </a:pPr>
            <a:endParaRPr lang="it-IT" dirty="0" smtClean="0"/>
          </a:p>
          <a:p>
            <a:pPr marL="0" indent="0">
              <a:buNone/>
            </a:pPr>
            <a:endParaRPr lang="it-IT" sz="1400" dirty="0" smtClean="0"/>
          </a:p>
          <a:p>
            <a:pPr marL="0" indent="0">
              <a:buNone/>
            </a:pPr>
            <a:r>
              <a:rPr lang="it-IT" sz="1400" dirty="0" smtClean="0">
                <a:latin typeface="Arial Rounded MT Bold" panose="020F0704030504030204" pitchFamily="34" charset="0"/>
              </a:rPr>
              <a:t>     Da svolgersi in </a:t>
            </a:r>
            <a:r>
              <a:rPr lang="it-IT" sz="1400" dirty="0" smtClean="0">
                <a:latin typeface="Arial Rounded MT Bold" panose="020F0704030504030204" pitchFamily="34" charset="0"/>
              </a:rPr>
              <a:t>autonomia                                       Da realizzarsi contestualmente</a:t>
            </a:r>
            <a:endParaRPr lang="it-IT" sz="1400" dirty="0" smtClean="0">
              <a:latin typeface="Arial Rounded MT Bold" panose="020F0704030504030204" pitchFamily="34" charset="0"/>
            </a:endParaRPr>
          </a:p>
          <a:p>
            <a:pPr marL="0" indent="0">
              <a:buNone/>
            </a:pPr>
            <a:r>
              <a:rPr lang="it-IT" sz="1400" dirty="0">
                <a:latin typeface="Arial Rounded MT Bold" panose="020F0704030504030204" pitchFamily="34" charset="0"/>
              </a:rPr>
              <a:t>	</a:t>
            </a:r>
            <a:r>
              <a:rPr lang="it-IT" sz="1400" dirty="0" smtClean="0">
                <a:latin typeface="Arial Rounded MT Bold" panose="020F0704030504030204" pitchFamily="34" charset="0"/>
              </a:rPr>
              <a:t>			            alla attività </a:t>
            </a:r>
            <a:r>
              <a:rPr lang="it-IT" sz="1400" dirty="0" smtClean="0">
                <a:latin typeface="Arial Rounded MT Bold" panose="020F0704030504030204" pitchFamily="34" charset="0"/>
              </a:rPr>
              <a:t>di </a:t>
            </a:r>
            <a:r>
              <a:rPr lang="it-IT" sz="1400" dirty="0" err="1" smtClean="0">
                <a:latin typeface="Arial Rounded MT Bold" panose="020F0704030504030204" pitchFamily="34" charset="0"/>
              </a:rPr>
              <a:t>peer</a:t>
            </a:r>
            <a:r>
              <a:rPr lang="it-IT" sz="1400" dirty="0" smtClean="0">
                <a:latin typeface="Arial Rounded MT Bold" panose="020F0704030504030204" pitchFamily="34" charset="0"/>
              </a:rPr>
              <a:t> to </a:t>
            </a:r>
            <a:r>
              <a:rPr lang="it-IT" sz="1400" dirty="0" err="1" smtClean="0">
                <a:latin typeface="Arial Rounded MT Bold" panose="020F0704030504030204" pitchFamily="34" charset="0"/>
              </a:rPr>
              <a:t>peer</a:t>
            </a:r>
            <a:r>
              <a:rPr lang="it-IT" sz="1400" dirty="0" smtClean="0">
                <a:latin typeface="Arial Rounded MT Bold" panose="020F0704030504030204" pitchFamily="34" charset="0"/>
              </a:rPr>
              <a:t>   </a:t>
            </a:r>
            <a:endParaRPr lang="it-IT" sz="1400" dirty="0">
              <a:latin typeface="Arial Rounded MT Bold" panose="020F0704030504030204" pitchFamily="34" charset="0"/>
            </a:endParaRPr>
          </a:p>
        </p:txBody>
      </p:sp>
      <p:sp>
        <p:nvSpPr>
          <p:cNvPr id="5" name="Freccia a destra 4"/>
          <p:cNvSpPr/>
          <p:nvPr/>
        </p:nvSpPr>
        <p:spPr>
          <a:xfrm>
            <a:off x="755576" y="1799108"/>
            <a:ext cx="7272808" cy="484632"/>
          </a:xfrm>
          <a:prstGeom prst="rightArrow">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Tempo di laboratori ed interazione con il tutor</a:t>
            </a:r>
            <a:endParaRPr lang="it-IT" dirty="0">
              <a:solidFill>
                <a:srgbClr val="FF0000"/>
              </a:solidFill>
            </a:endParaRPr>
          </a:p>
        </p:txBody>
      </p:sp>
      <p:sp>
        <p:nvSpPr>
          <p:cNvPr id="6" name="Rettangolo con singolo angolo ritagliato 5"/>
          <p:cNvSpPr/>
          <p:nvPr/>
        </p:nvSpPr>
        <p:spPr>
          <a:xfrm>
            <a:off x="611560" y="2413284"/>
            <a:ext cx="2232248" cy="1058416"/>
          </a:xfrm>
          <a:prstGeom prst="snip1Rect">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Attività didattica </a:t>
            </a:r>
            <a:r>
              <a:rPr lang="it-IT" dirty="0" smtClean="0">
                <a:solidFill>
                  <a:srgbClr val="FF0000"/>
                </a:solidFill>
              </a:rPr>
              <a:t>1</a:t>
            </a:r>
            <a:endParaRPr lang="it-IT" dirty="0">
              <a:solidFill>
                <a:srgbClr val="FF0000"/>
              </a:solidFill>
            </a:endParaRPr>
          </a:p>
        </p:txBody>
      </p:sp>
      <p:sp>
        <p:nvSpPr>
          <p:cNvPr id="7" name="Rettangolo con singolo angolo ritagliato 6"/>
          <p:cNvSpPr/>
          <p:nvPr/>
        </p:nvSpPr>
        <p:spPr>
          <a:xfrm>
            <a:off x="4397751" y="2413284"/>
            <a:ext cx="2478505" cy="1058416"/>
          </a:xfrm>
          <a:prstGeom prst="snip1Rect">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Attività didattica 2</a:t>
            </a:r>
            <a:endParaRPr lang="it-IT" dirty="0">
              <a:solidFill>
                <a:srgbClr val="FF0000"/>
              </a:solidFill>
            </a:endParaRPr>
          </a:p>
        </p:txBody>
      </p:sp>
      <p:sp>
        <p:nvSpPr>
          <p:cNvPr id="8" name="Ovale 7"/>
          <p:cNvSpPr/>
          <p:nvPr/>
        </p:nvSpPr>
        <p:spPr>
          <a:xfrm>
            <a:off x="1404757" y="5156628"/>
            <a:ext cx="2987223" cy="932547"/>
          </a:xfrm>
          <a:prstGeom prst="ellipse">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Il docente osserva il tutor </a:t>
            </a:r>
            <a:endParaRPr lang="it-IT" dirty="0">
              <a:solidFill>
                <a:srgbClr val="FF0000"/>
              </a:solidFill>
            </a:endParaRPr>
          </a:p>
        </p:txBody>
      </p:sp>
      <p:sp>
        <p:nvSpPr>
          <p:cNvPr id="9" name="Ovale 8"/>
          <p:cNvSpPr/>
          <p:nvPr/>
        </p:nvSpPr>
        <p:spPr>
          <a:xfrm>
            <a:off x="5179217" y="5156628"/>
            <a:ext cx="3096344" cy="914400"/>
          </a:xfrm>
          <a:prstGeom prst="ellipse">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Il tutor osserva il docente</a:t>
            </a:r>
            <a:endParaRPr lang="it-IT" dirty="0">
              <a:solidFill>
                <a:srgbClr val="FF0000"/>
              </a:solidFill>
            </a:endParaRPr>
          </a:p>
        </p:txBody>
      </p:sp>
      <p:sp>
        <p:nvSpPr>
          <p:cNvPr id="10" name="Parentesi graffa chiusa 9"/>
          <p:cNvSpPr/>
          <p:nvPr/>
        </p:nvSpPr>
        <p:spPr>
          <a:xfrm rot="5400000" flipH="1">
            <a:off x="4072516" y="3385226"/>
            <a:ext cx="1214992" cy="2376264"/>
          </a:xfrm>
          <a:prstGeom prst="rightBrace">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it-IT"/>
          </a:p>
        </p:txBody>
      </p:sp>
      <p:sp>
        <p:nvSpPr>
          <p:cNvPr id="11" name="Parentesi quadra chiusa 10"/>
          <p:cNvSpPr/>
          <p:nvPr/>
        </p:nvSpPr>
        <p:spPr>
          <a:xfrm>
            <a:off x="6917705" y="3103709"/>
            <a:ext cx="1697842" cy="2016224"/>
          </a:xfrm>
          <a:prstGeom prst="rightBracket">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36176288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down)">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down)">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wipe(down)">
                                      <p:cBhvr>
                                        <p:cTn id="23" dur="500"/>
                                        <p:tgtEl>
                                          <p:spTgt spid="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down)">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Bilancio finale delle competenze</a:t>
            </a:r>
          </a:p>
        </p:txBody>
      </p:sp>
      <p:sp>
        <p:nvSpPr>
          <p:cNvPr id="3" name="Segnaposto contenuto 2"/>
          <p:cNvSpPr>
            <a:spLocks noGrp="1"/>
          </p:cNvSpPr>
          <p:nvPr>
            <p:ph idx="1"/>
          </p:nvPr>
        </p:nvSpPr>
        <p:spPr>
          <a:xfrm>
            <a:off x="467544" y="1772816"/>
            <a:ext cx="8208912" cy="4968552"/>
          </a:xfrm>
        </p:spPr>
        <p:txBody>
          <a:bodyPr anchor="t">
            <a:normAutofit fontScale="92500" lnSpcReduction="10000"/>
          </a:bodyPr>
          <a:lstStyle/>
          <a:p>
            <a:pPr marL="0" indent="0" algn="just">
              <a:buNone/>
            </a:pP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endPar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Sostenere il neo-immesso nell’autovalutazione </a:t>
            </a:r>
            <a:r>
              <a:rPr lang="it-IT" sz="1800" i="1" dirty="0">
                <a:effectLst>
                  <a:outerShdw blurRad="38100" dist="38100" dir="2700000" algn="tl">
                    <a:srgbClr val="000000">
                      <a:alpha val="43137"/>
                    </a:srgbClr>
                  </a:outerShdw>
                </a:effectLst>
                <a:latin typeface="Arial Rounded MT Bold" panose="020F0704030504030204" pitchFamily="34" charset="0"/>
              </a:rPr>
              <a:t>delle competenze acquisite </a:t>
            </a:r>
            <a:r>
              <a:rPr lang="it-IT" sz="1800" i="1" dirty="0" smtClean="0">
                <a:effectLst>
                  <a:outerShdw blurRad="38100" dist="38100" dir="2700000" algn="tl">
                    <a:srgbClr val="000000">
                      <a:alpha val="43137"/>
                    </a:srgbClr>
                  </a:outerShdw>
                </a:effectLst>
                <a:latin typeface="Arial Rounded MT Bold" panose="020F0704030504030204" pitchFamily="34" charset="0"/>
              </a:rPr>
              <a:t>e/o rafforzate </a:t>
            </a:r>
            <a:r>
              <a:rPr lang="it-IT" sz="1800" i="1" dirty="0">
                <a:effectLst>
                  <a:outerShdw blurRad="38100" dist="38100" dir="2700000" algn="tl">
                    <a:srgbClr val="000000">
                      <a:alpha val="43137"/>
                    </a:srgbClr>
                  </a:outerShdw>
                </a:effectLst>
                <a:latin typeface="Arial Rounded MT Bold" panose="020F0704030504030204" pitchFamily="34" charset="0"/>
              </a:rPr>
              <a:t>durante questo anno di prova</a:t>
            </a:r>
            <a:r>
              <a:rPr lang="it-IT" sz="18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L’attività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in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piattaforma</a:t>
            </a:r>
          </a:p>
          <a:p>
            <a:pPr marL="0" indent="0" algn="just">
              <a:buNone/>
            </a:pPr>
            <a:r>
              <a:rPr lang="it-IT" sz="1800" i="1" dirty="0">
                <a:effectLst>
                  <a:outerShdw blurRad="38100" dist="38100" dir="2700000" algn="tl">
                    <a:srgbClr val="000000">
                      <a:alpha val="43137"/>
                    </a:srgbClr>
                  </a:outerShdw>
                </a:effectLst>
                <a:latin typeface="Arial Rounded MT Bold" panose="020F0704030504030204" pitchFamily="34" charset="0"/>
              </a:rPr>
              <a:t>Il </a:t>
            </a:r>
            <a:r>
              <a:rPr lang="it-IT" sz="1800" i="1" dirty="0" smtClean="0">
                <a:effectLst>
                  <a:outerShdw blurRad="38100" dist="38100" dir="2700000" algn="tl">
                    <a:srgbClr val="000000">
                      <a:alpha val="43137"/>
                    </a:srgbClr>
                  </a:outerShdw>
                </a:effectLst>
                <a:latin typeface="Arial Rounded MT Bold" panose="020F0704030504030204" pitchFamily="34" charset="0"/>
              </a:rPr>
              <a:t>bilancio </a:t>
            </a:r>
            <a:r>
              <a:rPr lang="it-IT" sz="1800" i="1" dirty="0">
                <a:effectLst>
                  <a:outerShdw blurRad="38100" dist="38100" dir="2700000" algn="tl">
                    <a:srgbClr val="000000">
                      <a:alpha val="43137"/>
                    </a:srgbClr>
                  </a:outerShdw>
                </a:effectLst>
                <a:latin typeface="Arial Rounded MT Bold" panose="020F0704030504030204" pitchFamily="34" charset="0"/>
              </a:rPr>
              <a:t>finale è stato costruito sulla base della struttura di quello iniziale, con la sola </a:t>
            </a:r>
            <a:r>
              <a:rPr lang="it-IT" sz="1800" i="1" dirty="0" smtClean="0">
                <a:effectLst>
                  <a:outerShdw blurRad="38100" dist="38100" dir="2700000" algn="tl">
                    <a:srgbClr val="000000">
                      <a:alpha val="43137"/>
                    </a:srgbClr>
                  </a:outerShdw>
                </a:effectLst>
                <a:latin typeface="Arial Rounded MT Bold" panose="020F0704030504030204" pitchFamily="34" charset="0"/>
              </a:rPr>
              <a:t>differenza che </a:t>
            </a:r>
            <a:r>
              <a:rPr lang="it-IT" sz="1800" i="1" dirty="0">
                <a:effectLst>
                  <a:outerShdw blurRad="38100" dist="38100" dir="2700000" algn="tl">
                    <a:srgbClr val="000000">
                      <a:alpha val="43137"/>
                    </a:srgbClr>
                  </a:outerShdw>
                </a:effectLst>
                <a:latin typeface="Arial Rounded MT Bold" panose="020F0704030504030204" pitchFamily="34" charset="0"/>
              </a:rPr>
              <a:t>si ferma a livello degli ambiti, senza dettagliare i singoli descrittori di competenza</a:t>
            </a:r>
            <a:r>
              <a:rPr lang="it-IT" sz="18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Occorre quindi:</a:t>
            </a:r>
          </a:p>
          <a:p>
            <a:pPr algn="just">
              <a:buFont typeface="Wingdings" panose="05000000000000000000" pitchFamily="2" charset="2"/>
              <a:buChar char="v"/>
            </a:pPr>
            <a:r>
              <a:rPr lang="it-IT" sz="1800" i="1" dirty="0">
                <a:effectLst>
                  <a:outerShdw blurRad="38100" dist="38100" dir="2700000" algn="tl">
                    <a:srgbClr val="000000">
                      <a:alpha val="43137"/>
                    </a:srgbClr>
                  </a:outerShdw>
                </a:effectLst>
                <a:latin typeface="Arial Rounded MT Bold" panose="020F0704030504030204" pitchFamily="34" charset="0"/>
              </a:rPr>
              <a:t> ripercorrere, in modo libero e attraverso la scrittura, quello </a:t>
            </a:r>
            <a:r>
              <a:rPr lang="it-IT" sz="1800" i="1" dirty="0" smtClean="0">
                <a:effectLst>
                  <a:outerShdw blurRad="38100" dist="38100" dir="2700000" algn="tl">
                    <a:srgbClr val="000000">
                      <a:alpha val="43137"/>
                    </a:srgbClr>
                  </a:outerShdw>
                </a:effectLst>
                <a:latin typeface="Arial Rounded MT Bold" panose="020F0704030504030204" pitchFamily="34" charset="0"/>
              </a:rPr>
              <a:t>che e stato  </a:t>
            </a:r>
            <a:r>
              <a:rPr lang="it-IT" sz="1800" i="1" dirty="0">
                <a:effectLst>
                  <a:outerShdw blurRad="38100" dist="38100" dir="2700000" algn="tl">
                    <a:srgbClr val="000000">
                      <a:alpha val="43137"/>
                    </a:srgbClr>
                  </a:outerShdw>
                </a:effectLst>
                <a:latin typeface="Arial Rounded MT Bold" panose="020F0704030504030204" pitchFamily="34" charset="0"/>
              </a:rPr>
              <a:t>fatto durante l’anno di prova per potenziare e/o valorizzare le competenze indicate </a:t>
            </a:r>
            <a:r>
              <a:rPr lang="it-IT" sz="1800" i="1" dirty="0" smtClean="0">
                <a:effectLst>
                  <a:outerShdw blurRad="38100" dist="38100" dir="2700000" algn="tl">
                    <a:srgbClr val="000000">
                      <a:alpha val="43137"/>
                    </a:srgbClr>
                  </a:outerShdw>
                </a:effectLst>
                <a:latin typeface="Arial Rounded MT Bold" panose="020F0704030504030204" pitchFamily="34" charset="0"/>
              </a:rPr>
              <a:t>nel bilancio </a:t>
            </a:r>
            <a:r>
              <a:rPr lang="it-IT" sz="1800" i="1" dirty="0">
                <a:effectLst>
                  <a:outerShdw blurRad="38100" dist="38100" dir="2700000" algn="tl">
                    <a:srgbClr val="000000">
                      <a:alpha val="43137"/>
                    </a:srgbClr>
                  </a:outerShdw>
                </a:effectLst>
                <a:latin typeface="Arial Rounded MT Bold" panose="020F0704030504030204" pitchFamily="34" charset="0"/>
              </a:rPr>
              <a:t>iniziale.</a:t>
            </a:r>
          </a:p>
          <a:p>
            <a:pPr algn="just">
              <a:buFont typeface="Wingdings" panose="05000000000000000000" pitchFamily="2" charset="2"/>
              <a:buChar char="v"/>
            </a:pPr>
            <a:r>
              <a:rPr lang="it-IT" sz="1800" i="1" dirty="0" smtClean="0">
                <a:effectLst>
                  <a:outerShdw blurRad="38100" dist="38100" dir="2700000" algn="tl">
                    <a:srgbClr val="000000">
                      <a:alpha val="43137"/>
                    </a:srgbClr>
                  </a:outerShdw>
                </a:effectLst>
                <a:latin typeface="Arial Rounded MT Bold" panose="020F0704030504030204" pitchFamily="34" charset="0"/>
              </a:rPr>
              <a:t>Al </a:t>
            </a:r>
            <a:r>
              <a:rPr lang="it-IT" sz="1800" i="1" dirty="0">
                <a:effectLst>
                  <a:outerShdw blurRad="38100" dist="38100" dir="2700000" algn="tl">
                    <a:srgbClr val="000000">
                      <a:alpha val="43137"/>
                    </a:srgbClr>
                  </a:outerShdw>
                </a:effectLst>
                <a:latin typeface="Arial Rounded MT Bold" panose="020F0704030504030204" pitchFamily="34" charset="0"/>
              </a:rPr>
              <a:t>fine di rafforzare la conoscenza delle dimensioni di cui si compone </a:t>
            </a:r>
            <a:r>
              <a:rPr lang="it-IT" sz="1800" i="1" dirty="0" smtClean="0">
                <a:effectLst>
                  <a:outerShdw blurRad="38100" dist="38100" dir="2700000" algn="tl">
                    <a:srgbClr val="000000">
                      <a:alpha val="43137"/>
                    </a:srgbClr>
                  </a:outerShdw>
                </a:effectLst>
                <a:latin typeface="Arial Rounded MT Bold" panose="020F0704030504030204" pitchFamily="34" charset="0"/>
              </a:rPr>
              <a:t>la professionalità docente, inoltre</a:t>
            </a:r>
            <a:r>
              <a:rPr lang="it-IT" sz="1800" i="1" dirty="0">
                <a:effectLst>
                  <a:outerShdw blurRad="38100" dist="38100" dir="2700000" algn="tl">
                    <a:srgbClr val="000000">
                      <a:alpha val="43137"/>
                    </a:srgbClr>
                  </a:outerShdw>
                </a:effectLst>
                <a:latin typeface="Arial Rounded MT Bold" panose="020F0704030504030204" pitchFamily="34" charset="0"/>
              </a:rPr>
              <a:t>, </a:t>
            </a:r>
            <a:r>
              <a:rPr lang="it-IT" sz="1800" i="1" dirty="0" smtClean="0">
                <a:effectLst>
                  <a:outerShdw blurRad="38100" dist="38100" dir="2700000" algn="tl">
                    <a:srgbClr val="000000">
                      <a:alpha val="43137"/>
                    </a:srgbClr>
                  </a:outerShdw>
                </a:effectLst>
                <a:latin typeface="Arial Rounded MT Bold" panose="020F0704030504030204" pitchFamily="34" charset="0"/>
              </a:rPr>
              <a:t>viene proposto </a:t>
            </a:r>
            <a:r>
              <a:rPr lang="it-IT" sz="1800" i="1" dirty="0">
                <a:effectLst>
                  <a:outerShdw blurRad="38100" dist="38100" dir="2700000" algn="tl">
                    <a:srgbClr val="000000">
                      <a:alpha val="43137"/>
                    </a:srgbClr>
                  </a:outerShdw>
                </a:effectLst>
                <a:latin typeface="Arial Rounded MT Bold" panose="020F0704030504030204" pitchFamily="34" charset="0"/>
              </a:rPr>
              <a:t>di indicare gli ambiti di competenza </a:t>
            </a:r>
            <a:r>
              <a:rPr lang="it-IT" sz="1800" i="1" dirty="0" smtClean="0">
                <a:effectLst>
                  <a:outerShdw blurRad="38100" dist="38100" dir="2700000" algn="tl">
                    <a:srgbClr val="000000">
                      <a:alpha val="43137"/>
                    </a:srgbClr>
                  </a:outerShdw>
                </a:effectLst>
                <a:latin typeface="Arial Rounded MT Bold" panose="020F0704030504030204" pitchFamily="34" charset="0"/>
              </a:rPr>
              <a:t>indicati  nel testo libero</a:t>
            </a:r>
            <a:r>
              <a:rPr lang="it-IT" sz="1800" i="1" dirty="0">
                <a:effectLst>
                  <a:outerShdw blurRad="38100" dist="38100" dir="2700000" algn="tl">
                    <a:srgbClr val="000000">
                      <a:alpha val="43137"/>
                    </a:srgbClr>
                  </a:outerShdw>
                </a:effectLst>
                <a:latin typeface="Arial Rounded MT Bold" panose="020F0704030504030204" pitchFamily="34" charset="0"/>
              </a:rPr>
              <a:t>.</a:t>
            </a:r>
          </a:p>
          <a:p>
            <a:pPr algn="just">
              <a:buFont typeface="Wingdings" panose="05000000000000000000" pitchFamily="2" charset="2"/>
              <a:buChar char="v"/>
            </a:pPr>
            <a:r>
              <a:rPr lang="it-IT" sz="1800" i="1" dirty="0" smtClean="0">
                <a:effectLst>
                  <a:outerShdw blurRad="38100" dist="38100" dir="2700000" algn="tl">
                    <a:srgbClr val="000000">
                      <a:alpha val="43137"/>
                    </a:srgbClr>
                  </a:outerShdw>
                </a:effectLst>
                <a:latin typeface="Arial Rounded MT Bold" panose="020F0704030504030204" pitchFamily="34" charset="0"/>
              </a:rPr>
              <a:t>Infine</a:t>
            </a:r>
            <a:r>
              <a:rPr lang="it-IT" sz="1800" i="1" dirty="0">
                <a:effectLst>
                  <a:outerShdw blurRad="38100" dist="38100" dir="2700000" algn="tl">
                    <a:srgbClr val="000000">
                      <a:alpha val="43137"/>
                    </a:srgbClr>
                  </a:outerShdw>
                </a:effectLst>
                <a:latin typeface="Arial Rounded MT Bold" panose="020F0704030504030204" pitchFamily="34" charset="0"/>
              </a:rPr>
              <a:t>, consapevoli della molteplicità di dimensioni della professionalità docente </a:t>
            </a:r>
            <a:r>
              <a:rPr lang="it-IT" sz="1800" i="1" dirty="0" smtClean="0">
                <a:effectLst>
                  <a:outerShdw blurRad="38100" dist="38100" dir="2700000" algn="tl">
                    <a:srgbClr val="000000">
                      <a:alpha val="43137"/>
                    </a:srgbClr>
                  </a:outerShdw>
                </a:effectLst>
                <a:latin typeface="Arial Rounded MT Bold" panose="020F0704030504030204" pitchFamily="34" charset="0"/>
              </a:rPr>
              <a:t>e dell’impossibilità </a:t>
            </a:r>
            <a:r>
              <a:rPr lang="it-IT" sz="1800" i="1" dirty="0">
                <a:effectLst>
                  <a:outerShdw blurRad="38100" dist="38100" dir="2700000" algn="tl">
                    <a:srgbClr val="000000">
                      <a:alpha val="43137"/>
                    </a:srgbClr>
                  </a:outerShdw>
                </a:effectLst>
                <a:latin typeface="Arial Rounded MT Bold" panose="020F0704030504030204" pitchFamily="34" charset="0"/>
              </a:rPr>
              <a:t>di esaurirle in modo definitivo, </a:t>
            </a:r>
            <a:r>
              <a:rPr lang="it-IT" sz="1800" i="1" dirty="0" smtClean="0">
                <a:effectLst>
                  <a:outerShdw blurRad="38100" dist="38100" dir="2700000" algn="tl">
                    <a:srgbClr val="000000">
                      <a:alpha val="43137"/>
                    </a:srgbClr>
                  </a:outerShdw>
                </a:effectLst>
                <a:latin typeface="Arial Rounded MT Bold" panose="020F0704030504030204" pitchFamily="34" charset="0"/>
              </a:rPr>
              <a:t>c’è la possibilità, volendo, di indicare competenze </a:t>
            </a:r>
            <a:r>
              <a:rPr lang="it-IT" sz="1800" i="1" dirty="0">
                <a:effectLst>
                  <a:outerShdw blurRad="38100" dist="38100" dir="2700000" algn="tl">
                    <a:srgbClr val="000000">
                      <a:alpha val="43137"/>
                    </a:srgbClr>
                  </a:outerShdw>
                </a:effectLst>
                <a:latin typeface="Arial Rounded MT Bold" panose="020F0704030504030204" pitchFamily="34" charset="0"/>
              </a:rPr>
              <a:t>non elencate nel </a:t>
            </a:r>
            <a:r>
              <a:rPr lang="it-IT" sz="1800" i="1" dirty="0" smtClean="0">
                <a:effectLst>
                  <a:outerShdw blurRad="38100" dist="38100" dir="2700000" algn="tl">
                    <a:srgbClr val="000000">
                      <a:alpha val="43137"/>
                    </a:srgbClr>
                  </a:outerShdw>
                </a:effectLst>
                <a:latin typeface="Arial Rounded MT Bold" panose="020F0704030504030204" pitchFamily="34" charset="0"/>
              </a:rPr>
              <a:t>bilancio </a:t>
            </a:r>
            <a:r>
              <a:rPr lang="it-IT" sz="1800" i="1" dirty="0">
                <a:effectLst>
                  <a:outerShdw blurRad="38100" dist="38100" dir="2700000" algn="tl">
                    <a:srgbClr val="000000">
                      <a:alpha val="43137"/>
                    </a:srgbClr>
                  </a:outerShdw>
                </a:effectLst>
                <a:latin typeface="Arial Rounded MT Bold" panose="020F0704030504030204" pitchFamily="34" charset="0"/>
              </a:rPr>
              <a:t>iniziale.</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41310534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circle(in)">
                                      <p:cBhvr>
                                        <p:cTn id="35" dur="2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circle(in)">
                                      <p:cBhvr>
                                        <p:cTn id="40" dur="20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circle(in)">
                                      <p:cBhvr>
                                        <p:cTn id="4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a:xfrm>
            <a:off x="467544" y="1628800"/>
            <a:ext cx="8229600" cy="4525963"/>
          </a:xfrm>
        </p:spPr>
        <p:txBody>
          <a:bodyPr anchor="ctr">
            <a:normAutofit/>
          </a:bodyPr>
          <a:lstStyle/>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La formazione in servizio è diventata obbligatoria con la Legge 107 del 2015. Essa è intesa come apprendimento permanente: una formazione continua che ha l’ambizione di sostenere il docente nel rafforzamento della sua professionalità, in considerazione delle trasformazioni in corso nel sistema scolastico d’istruzione.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Partecipando alla progettazione delle attività formative nella propria scuola o a livello di rete, o ancora di più, scegliendo autonomamente azioni formative corrispondenti ai propri </a:t>
            </a:r>
            <a:r>
              <a:rPr lang="it-IT" sz="2000" i="1" dirty="0" smtClean="0">
                <a:effectLst>
                  <a:outerShdw blurRad="38100" dist="38100" dir="2700000" algn="tl">
                    <a:srgbClr val="000000">
                      <a:alpha val="43137"/>
                    </a:srgbClr>
                  </a:outerShdw>
                </a:effectLst>
                <a:latin typeface="Arial Rounded MT Bold" panose="020F0704030504030204" pitchFamily="34" charset="0"/>
              </a:rPr>
              <a:t>bisogni, a </a:t>
            </a:r>
            <a:r>
              <a:rPr lang="it-IT" sz="2000" i="1" dirty="0">
                <a:effectLst>
                  <a:outerShdw blurRad="38100" dist="38100" dir="2700000" algn="tl">
                    <a:srgbClr val="000000">
                      <a:alpha val="43137"/>
                    </a:srgbClr>
                  </a:outerShdw>
                </a:effectLst>
                <a:latin typeface="Arial Rounded MT Bold" panose="020F0704030504030204" pitchFamily="34" charset="0"/>
              </a:rPr>
              <a:t>questo proposito la recente carta del docente </a:t>
            </a: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consente la scelta autonoma di corsi di formazione, anche a pagamento, tra quelli organizzati dagli enti accreditati dal MIUR </a:t>
            </a:r>
            <a:r>
              <a:rPr lang="it-IT" sz="2000" i="1" dirty="0" smtClean="0">
                <a:effectLst>
                  <a:outerShdw blurRad="38100" dist="38100" dir="2700000" algn="tl">
                    <a:srgbClr val="000000">
                      <a:alpha val="43137"/>
                    </a:srgbClr>
                  </a:outerShdw>
                </a:effectLst>
                <a:latin typeface="Arial Rounded MT Bold" panose="020F0704030504030204" pitchFamily="34" charset="0"/>
              </a:rPr>
              <a:t>, il </a:t>
            </a:r>
            <a:r>
              <a:rPr lang="it-IT" sz="2000" i="1" dirty="0">
                <a:effectLst>
                  <a:outerShdw blurRad="38100" dist="38100" dir="2700000" algn="tl">
                    <a:srgbClr val="000000">
                      <a:alpha val="43137"/>
                    </a:srgbClr>
                  </a:outerShdw>
                </a:effectLst>
                <a:latin typeface="Arial Rounded MT Bold" panose="020F0704030504030204" pitchFamily="34" charset="0"/>
              </a:rPr>
              <a:t>docente può così definire </a:t>
            </a:r>
            <a:r>
              <a:rPr lang="it-IT" sz="2000" i="1" dirty="0" smtClean="0">
                <a:effectLst>
                  <a:outerShdw blurRad="38100" dist="38100" dir="2700000" algn="tl">
                    <a:srgbClr val="000000">
                      <a:alpha val="43137"/>
                    </a:srgbClr>
                  </a:outerShdw>
                </a:effectLst>
                <a:latin typeface="Arial Rounded MT Bold" panose="020F0704030504030204" pitchFamily="34" charset="0"/>
              </a:rPr>
              <a:t>il </a:t>
            </a:r>
            <a:r>
              <a:rPr lang="it-IT" sz="2000" i="1" dirty="0">
                <a:effectLst>
                  <a:outerShdw blurRad="38100" dist="38100" dir="2700000" algn="tl">
                    <a:srgbClr val="000000">
                      <a:alpha val="43137"/>
                    </a:srgbClr>
                  </a:outerShdw>
                </a:effectLst>
                <a:latin typeface="Arial Rounded MT Bold" panose="020F0704030504030204" pitchFamily="34" charset="0"/>
              </a:rPr>
              <a:t>proprio percorso formativo. </a:t>
            </a:r>
          </a:p>
        </p:txBody>
      </p:sp>
    </p:spTree>
    <p:extLst>
      <p:ext uri="{BB962C8B-B14F-4D97-AF65-F5344CB8AC3E}">
        <p14:creationId xmlns:p14="http://schemas.microsoft.com/office/powerpoint/2010/main" val="18185045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Piattaforma on line</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ormAutofit fontScale="92500" lnSpcReduction="20000"/>
          </a:bodyPr>
          <a:lstStyle/>
          <a:p>
            <a:r>
              <a:rPr lang="it-IT" sz="2800" dirty="0" smtClean="0">
                <a:latin typeface="Arial Rounded MT Bold" panose="020F0704030504030204" pitchFamily="34" charset="0"/>
              </a:rPr>
              <a:t>Ambiente di supporto all’anno di formazione e prova dei docenti neoassunti e dei docenti con passaggio di ruolo:</a:t>
            </a:r>
            <a:endParaRPr lang="it-IT" sz="2800" dirty="0">
              <a:latin typeface="Arial Rounded MT Bold" panose="020F0704030504030204" pitchFamily="34" charset="0"/>
            </a:endParaRPr>
          </a:p>
          <a:p>
            <a:pPr marL="0" indent="0">
              <a:buNone/>
            </a:pPr>
            <a:r>
              <a:rPr lang="it-IT" sz="2800" i="1" dirty="0" smtClean="0">
                <a:solidFill>
                  <a:srgbClr val="002060"/>
                </a:solidFill>
                <a:effectLst>
                  <a:outerShdw blurRad="38100" dist="38100" dir="2700000" algn="tl">
                    <a:srgbClr val="000000">
                      <a:alpha val="43137"/>
                    </a:srgbClr>
                  </a:outerShdw>
                </a:effectLst>
              </a:rPr>
              <a:t>L’ambiente è stato progettato per rispondere a due obiettivi:</a:t>
            </a:r>
          </a:p>
          <a:p>
            <a:pPr marL="0" indent="0">
              <a:buNone/>
            </a:pPr>
            <a:r>
              <a:rPr lang="it-IT" sz="2800" i="1" dirty="0" smtClean="0">
                <a:solidFill>
                  <a:srgbClr val="00B050"/>
                </a:solidFill>
                <a:effectLst>
                  <a:outerShdw blurRad="38100" dist="38100" dir="2700000" algn="tl">
                    <a:srgbClr val="000000">
                      <a:alpha val="43137"/>
                    </a:srgbClr>
                  </a:outerShdw>
                </a:effectLst>
              </a:rPr>
              <a:t>1. </a:t>
            </a:r>
            <a:r>
              <a:rPr lang="it-IT" sz="2800" i="1" dirty="0" smtClean="0">
                <a:solidFill>
                  <a:srgbClr val="002060"/>
                </a:solidFill>
                <a:effectLst>
                  <a:outerShdw blurRad="38100" dist="38100" dir="2700000" algn="tl">
                    <a:srgbClr val="000000">
                      <a:alpha val="43137"/>
                    </a:srgbClr>
                  </a:outerShdw>
                </a:effectLst>
              </a:rPr>
              <a:t>mettere a disposizione del docente uno spazio per la riflessione e la documentazione sia delle attività formative organizzate sul territorio e condotte in collaborazione con il tutor, sia della pratica professionale in classe (il Portfolio); </a:t>
            </a:r>
          </a:p>
          <a:p>
            <a:pPr marL="0" indent="0">
              <a:buNone/>
            </a:pPr>
            <a:r>
              <a:rPr lang="it-IT" sz="2800" i="1" dirty="0" smtClean="0">
                <a:solidFill>
                  <a:srgbClr val="00B050"/>
                </a:solidFill>
                <a:effectLst>
                  <a:outerShdw blurRad="38100" dist="38100" dir="2700000" algn="tl">
                    <a:srgbClr val="000000">
                      <a:alpha val="43137"/>
                    </a:srgbClr>
                  </a:outerShdw>
                </a:effectLst>
              </a:rPr>
              <a:t>2</a:t>
            </a:r>
            <a:r>
              <a:rPr lang="it-IT" sz="2800" i="1" dirty="0" smtClean="0">
                <a:solidFill>
                  <a:srgbClr val="002060"/>
                </a:solidFill>
                <a:effectLst>
                  <a:outerShdw blurRad="38100" dist="38100" dir="2700000" algn="tl">
                    <a:srgbClr val="000000">
                      <a:alpha val="43137"/>
                    </a:srgbClr>
                  </a:outerShdw>
                </a:effectLst>
              </a:rPr>
              <a:t>. conoscere l’opinione dei docenti in relazione all’intero percorso formativo proposto (i Questionari).</a:t>
            </a:r>
            <a:endParaRPr lang="it-IT" sz="2800" i="1" dirty="0">
              <a:solidFill>
                <a:srgbClr val="00206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6413650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buNone/>
            </a:pPr>
            <a:r>
              <a:rPr lang="it-IT" sz="2000" i="1" dirty="0">
                <a:effectLst>
                  <a:outerShdw blurRad="38100" dist="38100" dir="2700000" algn="tl">
                    <a:srgbClr val="000000">
                      <a:alpha val="43137"/>
                    </a:srgbClr>
                  </a:outerShdw>
                </a:effectLst>
                <a:latin typeface="Arial Rounded MT Bold" panose="020F0704030504030204" pitchFamily="34" charset="0"/>
              </a:rPr>
              <a:t>Il Ministero ha individuato 9 ambiti tematici entro cui dovranno essere progettare le azioni formative per il prossimo triennio (2016/19):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Autonomia </a:t>
            </a:r>
            <a:r>
              <a:rPr lang="it-IT" sz="2000" i="1" dirty="0">
                <a:effectLst>
                  <a:outerShdw blurRad="38100" dist="38100" dir="2700000" algn="tl">
                    <a:srgbClr val="000000">
                      <a:alpha val="43137"/>
                    </a:srgbClr>
                  </a:outerShdw>
                </a:effectLst>
                <a:latin typeface="Arial Rounded MT Bold" panose="020F0704030504030204" pitchFamily="34" charset="0"/>
              </a:rPr>
              <a:t>didattica e organizzativa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Valutazione </a:t>
            </a:r>
            <a:r>
              <a:rPr lang="it-IT" sz="2000" i="1" dirty="0">
                <a:effectLst>
                  <a:outerShdw blurRad="38100" dist="38100" dir="2700000" algn="tl">
                    <a:srgbClr val="000000">
                      <a:alpha val="43137"/>
                    </a:srgbClr>
                  </a:outerShdw>
                </a:effectLst>
                <a:latin typeface="Arial Rounded MT Bold" panose="020F0704030504030204" pitchFamily="34" charset="0"/>
              </a:rPr>
              <a:t>e miglioramento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Didattica </a:t>
            </a:r>
            <a:r>
              <a:rPr lang="it-IT" sz="2000" i="1" dirty="0">
                <a:effectLst>
                  <a:outerShdw blurRad="38100" dist="38100" dir="2700000" algn="tl">
                    <a:srgbClr val="000000">
                      <a:alpha val="43137"/>
                    </a:srgbClr>
                  </a:outerShdw>
                </a:effectLst>
                <a:latin typeface="Arial Rounded MT Bold" panose="020F0704030504030204" pitchFamily="34" charset="0"/>
              </a:rPr>
              <a:t>per competenze e innovazione metodologica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Alternanza scuola lavoro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Lingue straniere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Competenze digitali e nuovi ambienti per l’apprendimento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Cittadinanza</a:t>
            </a: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Inclusione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Coesione sociale e prevenzione del disagio</a:t>
            </a:r>
          </a:p>
        </p:txBody>
      </p:sp>
    </p:spTree>
    <p:extLst>
      <p:ext uri="{BB962C8B-B14F-4D97-AF65-F5344CB8AC3E}">
        <p14:creationId xmlns:p14="http://schemas.microsoft.com/office/powerpoint/2010/main" val="5975522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467544" y="260648"/>
            <a:ext cx="8219256" cy="115699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 attività in piattaforma</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Obiettivi</a:t>
            </a:r>
          </a:p>
          <a:p>
            <a:pPr marL="0" indent="0" algn="just">
              <a:buNone/>
            </a:pPr>
            <a:r>
              <a:rPr lang="it-IT" sz="2400" i="1" dirty="0" smtClean="0">
                <a:effectLst>
                  <a:outerShdw blurRad="38100" dist="38100" dir="2700000" algn="tl">
                    <a:srgbClr val="000000">
                      <a:alpha val="43137"/>
                    </a:srgbClr>
                  </a:outerShdw>
                </a:effectLst>
                <a:latin typeface="Arial Rounded MT Bold" panose="020F0704030504030204" pitchFamily="34" charset="0"/>
              </a:rPr>
              <a:t>chiarire quali sono i contenuti che il MIUR ha indicato come oggetto delle attività formative per il prossimo triennio; analizzare i propri bisogni formativi; indirettamente stimolare, a livello di sistema, l’attivazione di azioni coerenti con i bisogni espressi.</a:t>
            </a:r>
          </a:p>
          <a:p>
            <a:pPr marL="0" indent="0" algn="just">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Cosa fare</a:t>
            </a:r>
          </a:p>
          <a:p>
            <a:pPr marL="0" indent="0" algn="just">
              <a:buNone/>
            </a:pPr>
            <a:r>
              <a:rPr lang="it-IT" sz="2400" i="1" dirty="0" smtClean="0">
                <a:effectLst>
                  <a:outerShdw blurRad="38100" dist="38100" dir="2700000" algn="tl">
                    <a:srgbClr val="000000">
                      <a:alpha val="43137"/>
                    </a:srgbClr>
                  </a:outerShdw>
                </a:effectLst>
                <a:latin typeface="Arial Rounded MT Bold" panose="020F0704030504030204" pitchFamily="34" charset="0"/>
              </a:rPr>
              <a:t>si richiede di </a:t>
            </a:r>
            <a:r>
              <a:rPr lang="it-IT" sz="2400" i="1" dirty="0">
                <a:effectLst>
                  <a:outerShdw blurRad="38100" dist="38100" dir="2700000" algn="tl">
                    <a:srgbClr val="000000">
                      <a:alpha val="43137"/>
                    </a:srgbClr>
                  </a:outerShdw>
                </a:effectLst>
                <a:latin typeface="Arial Rounded MT Bold" panose="020F0704030504030204" pitchFamily="34" charset="0"/>
              </a:rPr>
              <a:t>indicare, alla luce dell’esperienza del </a:t>
            </a:r>
            <a:r>
              <a:rPr lang="it-IT" sz="2400" i="1" dirty="0" smtClean="0">
                <a:effectLst>
                  <a:outerShdw blurRad="38100" dist="38100" dir="2700000" algn="tl">
                    <a:srgbClr val="000000">
                      <a:alpha val="43137"/>
                    </a:srgbClr>
                  </a:outerShdw>
                </a:effectLst>
                <a:latin typeface="Arial Rounded MT Bold" panose="020F0704030504030204" pitchFamily="34" charset="0"/>
              </a:rPr>
              <a:t>proprio </a:t>
            </a:r>
            <a:r>
              <a:rPr lang="it-IT" sz="2400" i="1" dirty="0">
                <a:effectLst>
                  <a:outerShdw blurRad="38100" dist="38100" dir="2700000" algn="tl">
                    <a:srgbClr val="000000">
                      <a:alpha val="43137"/>
                    </a:srgbClr>
                  </a:outerShdw>
                </a:effectLst>
                <a:latin typeface="Arial Rounded MT Bold" panose="020F0704030504030204" pitchFamily="34" charset="0"/>
              </a:rPr>
              <a:t>anno di prova, i contenuti che </a:t>
            </a:r>
            <a:r>
              <a:rPr lang="it-IT" sz="2400" i="1" dirty="0" smtClean="0">
                <a:effectLst>
                  <a:outerShdw blurRad="38100" dist="38100" dir="2700000" algn="tl">
                    <a:srgbClr val="000000">
                      <a:alpha val="43137"/>
                    </a:srgbClr>
                  </a:outerShdw>
                </a:effectLst>
                <a:latin typeface="Arial Rounded MT Bold" panose="020F0704030504030204" pitchFamily="34" charset="0"/>
              </a:rPr>
              <a:t>si ritiene possano </a:t>
            </a:r>
            <a:r>
              <a:rPr lang="it-IT" sz="2400" i="1" dirty="0">
                <a:effectLst>
                  <a:outerShdw blurRad="38100" dist="38100" dir="2700000" algn="tl">
                    <a:srgbClr val="000000">
                      <a:alpha val="43137"/>
                    </a:srgbClr>
                  </a:outerShdw>
                </a:effectLst>
                <a:latin typeface="Arial Rounded MT Bold" panose="020F0704030504030204" pitchFamily="34" charset="0"/>
              </a:rPr>
              <a:t>ulteriormente rafforzare la </a:t>
            </a:r>
            <a:r>
              <a:rPr lang="it-IT" sz="2400" i="1" dirty="0" smtClean="0">
                <a:effectLst>
                  <a:outerShdw blurRad="38100" dist="38100" dir="2700000" algn="tl">
                    <a:srgbClr val="000000">
                      <a:alpha val="43137"/>
                    </a:srgbClr>
                  </a:outerShdw>
                </a:effectLst>
                <a:latin typeface="Arial Rounded MT Bold" panose="020F0704030504030204" pitchFamily="34" charset="0"/>
              </a:rPr>
              <a:t>propria  </a:t>
            </a:r>
            <a:r>
              <a:rPr lang="it-IT" sz="2400" i="1" dirty="0">
                <a:effectLst>
                  <a:outerShdw blurRad="38100" dist="38100" dir="2700000" algn="tl">
                    <a:srgbClr val="000000">
                      <a:alpha val="43137"/>
                    </a:srgbClr>
                  </a:outerShdw>
                </a:effectLst>
                <a:latin typeface="Arial Rounded MT Bold" panose="020F0704030504030204" pitchFamily="34" charset="0"/>
              </a:rPr>
              <a:t>professionalità.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5346247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err="1" smtClean="0">
                <a:solidFill>
                  <a:srgbClr val="002060"/>
                </a:solidFill>
                <a:latin typeface="Algerian" panose="04020705040A02060702" pitchFamily="82" charset="0"/>
              </a:rPr>
              <a:t>Priorita’</a:t>
            </a:r>
            <a:r>
              <a:rPr lang="it-IT" sz="3600" dirty="0" smtClean="0">
                <a:solidFill>
                  <a:srgbClr val="002060"/>
                </a:solidFill>
                <a:latin typeface="Algerian" panose="04020705040A02060702" pitchFamily="82" charset="0"/>
              </a:rPr>
              <a:t> </a:t>
            </a:r>
            <a:r>
              <a:rPr lang="it-IT" sz="3600" dirty="0" err="1" smtClean="0">
                <a:solidFill>
                  <a:srgbClr val="002060"/>
                </a:solidFill>
                <a:latin typeface="Algerian" panose="04020705040A02060702" pitchFamily="82" charset="0"/>
              </a:rPr>
              <a:t>miur</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ormAutofit/>
          </a:bodyPr>
          <a:lstStyle/>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DI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SISTEMA</a:t>
            </a:r>
            <a:endPar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autonomia </a:t>
            </a:r>
            <a:r>
              <a:rPr lang="it-IT" sz="1800" i="1" dirty="0">
                <a:effectLst>
                  <a:outerShdw blurRad="38100" dist="38100" dir="2700000" algn="tl">
                    <a:srgbClr val="000000">
                      <a:alpha val="43137"/>
                    </a:srgbClr>
                  </a:outerShdw>
                </a:effectLst>
                <a:latin typeface="Arial Rounded MT Bold" panose="020F0704030504030204" pitchFamily="34" charset="0"/>
              </a:rPr>
              <a:t>didattica e organizzativa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valutazione e miglioramento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didattica per competenze e innovazione metodologica.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PER IL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XXI SECOLO</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competenze linguistiche </a:t>
            </a:r>
          </a:p>
          <a:p>
            <a:pPr marL="457200" indent="-457200">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competenze </a:t>
            </a:r>
            <a:r>
              <a:rPr lang="it-IT" sz="1800" i="1" dirty="0" smtClean="0">
                <a:effectLst>
                  <a:outerShdw blurRad="38100" dist="38100" dir="2700000" algn="tl">
                    <a:srgbClr val="000000">
                      <a:alpha val="43137"/>
                    </a:srgbClr>
                  </a:outerShdw>
                </a:effectLst>
                <a:latin typeface="Arial Rounded MT Bold" panose="020F0704030504030204" pitchFamily="34" charset="0"/>
              </a:rPr>
              <a:t>digitali</a:t>
            </a:r>
          </a:p>
          <a:p>
            <a:pPr marL="457200" indent="-457200">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competenze relative allo sviluppo di progetti di alternanza Scuola-Lavoro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PER UNA SCUOLA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INCLUSIVA</a:t>
            </a: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Integrazione, competenze di cittadinanza e cittadinanza globale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Inclusione e </a:t>
            </a:r>
            <a:r>
              <a:rPr lang="it-IT" sz="1800" i="1" dirty="0" smtClean="0">
                <a:effectLst>
                  <a:outerShdw blurRad="38100" dist="38100" dir="2700000" algn="tl">
                    <a:srgbClr val="000000">
                      <a:alpha val="43137"/>
                    </a:srgbClr>
                  </a:outerShdw>
                </a:effectLst>
                <a:latin typeface="Arial Rounded MT Bold" panose="020F0704030504030204" pitchFamily="34" charset="0"/>
              </a:rPr>
              <a:t>disabilità</a:t>
            </a: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Coesione sociale e prevenzione del disagio giovanile</a:t>
            </a:r>
            <a:endParaRPr lang="it-IT" sz="1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1800" i="1" dirty="0">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1217120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500"/>
                                        <p:tgtEl>
                                          <p:spTgt spid="3">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Effect transition="in" filter="fade">
                                      <p:cBhvr>
                                        <p:cTn id="60" dur="500"/>
                                        <p:tgtEl>
                                          <p:spTgt spid="3">
                                            <p:txEl>
                                              <p:pRg st="1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Effect transition="in" filter="fade">
                                      <p:cBhvr>
                                        <p:cTn id="65"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467544" y="260648"/>
            <a:ext cx="8219256" cy="115699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questionari</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t">
            <a:normAutofit/>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Tre questionari per sapere quale è l’opinione del docente in merito:</a:t>
            </a:r>
          </a:p>
          <a:p>
            <a:pPr marL="0" indent="0" algn="just">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Incontri in </a:t>
            </a:r>
            <a:r>
              <a:rPr lang="it-IT" sz="24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presenza</a:t>
            </a: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Osservazione </a:t>
            </a:r>
            <a:r>
              <a:rPr lang="it-IT" sz="2400" i="1" dirty="0" err="1">
                <a:solidFill>
                  <a:srgbClr val="0070C0"/>
                </a:solidFill>
                <a:effectLst>
                  <a:outerShdw blurRad="38100" dist="38100" dir="2700000" algn="tl">
                    <a:srgbClr val="000000">
                      <a:alpha val="43137"/>
                    </a:srgbClr>
                  </a:outerShdw>
                </a:effectLst>
                <a:latin typeface="Arial Rounded MT Bold" panose="020F0704030504030204" pitchFamily="34" charset="0"/>
              </a:rPr>
              <a:t>peer</a:t>
            </a: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 to </a:t>
            </a:r>
            <a:r>
              <a:rPr lang="it-IT" sz="2400" i="1" dirty="0" err="1" smtClean="0">
                <a:solidFill>
                  <a:srgbClr val="0070C0"/>
                </a:solidFill>
                <a:effectLst>
                  <a:outerShdw blurRad="38100" dist="38100" dir="2700000" algn="tl">
                    <a:srgbClr val="000000">
                      <a:alpha val="43137"/>
                    </a:srgbClr>
                  </a:outerShdw>
                </a:effectLst>
                <a:latin typeface="Arial Rounded MT Bold" panose="020F0704030504030204" pitchFamily="34" charset="0"/>
              </a:rPr>
              <a:t>peer</a:t>
            </a:r>
            <a:endParaRPr lang="it-IT" sz="24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Percorso di formazione online</a:t>
            </a:r>
            <a:r>
              <a:rPr lang="it-IT" sz="2400" dirty="0">
                <a:latin typeface="Arial Rounded MT Bold" panose="020F0704030504030204" pitchFamily="34" charset="0"/>
              </a:rPr>
              <a:t> </a:t>
            </a:r>
            <a:endParaRPr lang="it-IT" sz="2400" dirty="0" smtClean="0">
              <a:latin typeface="Arial Rounded MT Bold" panose="020F0704030504030204" pitchFamily="34" charset="0"/>
            </a:endParaRPr>
          </a:p>
          <a:p>
            <a:pPr marL="0" indent="0" algn="just">
              <a:buNone/>
            </a:pPr>
            <a:endParaRPr lang="it-IT" sz="2400" dirty="0" smtClean="0">
              <a:latin typeface="Arial Rounded MT Bold" panose="020F0704030504030204" pitchFamily="34" charset="0"/>
            </a:endParaRPr>
          </a:p>
          <a:p>
            <a:pPr marL="0" indent="0" algn="just">
              <a:buNone/>
            </a:pP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La compilazione dei questionari è  un requisito fondamentale per la chiusura del lavoro on line</a:t>
            </a:r>
            <a:endParaRPr lang="it-IT" sz="28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30376182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anim calcmode="lin" valueType="num">
                                      <p:cBhvr>
                                        <p:cTn id="2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Dossier finale</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In questa sezione si può:</a:t>
            </a:r>
          </a:p>
          <a:p>
            <a:pPr marL="0" indent="0" algn="just">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visualizzare lo stato di avanzamento delle attività svolte nell’ambiente di formazione </a:t>
            </a: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generare ed esportare in pdf la documentazione relativa alle attività svolte, che dovrà essere presentata al comitato di valutazione </a:t>
            </a: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scaricare il materiale digitale relativo alle due Attività didattiche che hai caricato nella sezione apposita.</a:t>
            </a:r>
          </a:p>
          <a:p>
            <a:pPr marL="0" indent="0" algn="just">
              <a:buNone/>
            </a:pPr>
            <a:endPar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Al momento della richiesta di esportazione, il sistema provvede a riepilogare le parti già completate </a:t>
            </a:r>
            <a:r>
              <a:rPr lang="it-IT" sz="2000" i="1" dirty="0">
                <a:effectLst>
                  <a:outerShdw blurRad="38100" dist="38100" dir="2700000" algn="tl">
                    <a:srgbClr val="000000">
                      <a:alpha val="43137"/>
                    </a:srgbClr>
                  </a:outerShdw>
                </a:effectLst>
                <a:latin typeface="Arial Rounded MT Bold" panose="020F0704030504030204" pitchFamily="34" charset="0"/>
              </a:rPr>
              <a:t>(</a:t>
            </a:r>
            <a:r>
              <a:rPr lang="it-IT" sz="2000" i="1" dirty="0">
                <a:solidFill>
                  <a:srgbClr val="33CC33"/>
                </a:solidFill>
                <a:effectLst>
                  <a:outerShdw blurRad="38100" dist="38100" dir="2700000" algn="tl">
                    <a:srgbClr val="000000">
                      <a:alpha val="43137"/>
                    </a:srgbClr>
                  </a:outerShdw>
                </a:effectLst>
                <a:latin typeface="Arial Rounded MT Bold" panose="020F0704030504030204" pitchFamily="34" charset="0"/>
              </a:rPr>
              <a:t>in verde</a:t>
            </a:r>
            <a:r>
              <a:rPr lang="it-IT" sz="2000" i="1" dirty="0">
                <a:effectLst>
                  <a:outerShdw blurRad="38100" dist="38100" dir="2700000" algn="tl">
                    <a:srgbClr val="000000">
                      <a:alpha val="43137"/>
                    </a:srgbClr>
                  </a:outerShdw>
                </a:effectLst>
                <a:latin typeface="Arial Rounded MT Bold" panose="020F0704030504030204" pitchFamily="34" charset="0"/>
              </a:rPr>
              <a:t>) e quelle da completare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in rosso</a:t>
            </a:r>
            <a:r>
              <a:rPr lang="it-IT" sz="20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38243442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plus(in)">
                                      <p:cBhvr>
                                        <p:cTn id="2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Dossier finale</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buNone/>
            </a:pP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Il </a:t>
            </a:r>
            <a:r>
              <a:rPr lang="it-IT" sz="2800" i="1" dirty="0">
                <a:solidFill>
                  <a:srgbClr val="FF0000"/>
                </a:solidFill>
                <a:effectLst>
                  <a:outerShdw blurRad="38100" dist="38100" dir="2700000" algn="tl">
                    <a:srgbClr val="000000">
                      <a:alpha val="43137"/>
                    </a:srgbClr>
                  </a:outerShdw>
                </a:effectLst>
                <a:latin typeface="Arial Rounded MT Bold" panose="020F0704030504030204" pitchFamily="34" charset="0"/>
              </a:rPr>
              <a:t>Dossier finale potrà essere esportato </a:t>
            </a: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solo dopo aver: </a:t>
            </a:r>
          </a:p>
          <a:p>
            <a:pPr marL="0" indent="0">
              <a:buNone/>
            </a:pPr>
            <a:endPar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ü"/>
            </a:pPr>
            <a:r>
              <a:rPr lang="it-IT" sz="1800" i="1" dirty="0">
                <a:effectLst>
                  <a:outerShdw blurRad="38100" dist="38100" dir="2700000" algn="tl">
                    <a:srgbClr val="000000">
                      <a:alpha val="43137"/>
                    </a:srgbClr>
                  </a:outerShdw>
                </a:effectLst>
                <a:latin typeface="Arial Rounded MT Bold" panose="020F0704030504030204" pitchFamily="34" charset="0"/>
              </a:rPr>
              <a:t>inoltrato definitivamente i 3 questionari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inserito </a:t>
            </a:r>
            <a:r>
              <a:rPr lang="it-IT" sz="1800" i="1" dirty="0">
                <a:effectLst>
                  <a:outerShdw blurRad="38100" dist="38100" dir="2700000" algn="tl">
                    <a:srgbClr val="000000">
                      <a:alpha val="43137"/>
                    </a:srgbClr>
                  </a:outerShdw>
                </a:effectLst>
                <a:latin typeface="Arial Rounded MT Bold" panose="020F0704030504030204" pitchFamily="34" charset="0"/>
              </a:rPr>
              <a:t>nel curriculum formativo almeno un'esperienza completa in tutti i campi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caricato </a:t>
            </a:r>
            <a:r>
              <a:rPr lang="it-IT" sz="1800" i="1" dirty="0">
                <a:effectLst>
                  <a:outerShdw blurRad="38100" dist="38100" dir="2700000" algn="tl">
                    <a:srgbClr val="000000">
                      <a:alpha val="43137"/>
                    </a:srgbClr>
                  </a:outerShdw>
                </a:effectLst>
                <a:latin typeface="Arial Rounded MT Bold" panose="020F0704030504030204" pitchFamily="34" charset="0"/>
              </a:rPr>
              <a:t>i file di progettazione delle due attività didattiche</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inoltrato </a:t>
            </a:r>
            <a:r>
              <a:rPr lang="it-IT" sz="1800" i="1" dirty="0">
                <a:effectLst>
                  <a:outerShdw blurRad="38100" dist="38100" dir="2700000" algn="tl">
                    <a:srgbClr val="000000">
                      <a:alpha val="43137"/>
                    </a:srgbClr>
                  </a:outerShdw>
                </a:effectLst>
                <a:latin typeface="Arial Rounded MT Bold" panose="020F0704030504030204" pitchFamily="34" charset="0"/>
              </a:rPr>
              <a:t>definitivamente i 2 bilanci delle competenze e i bisogni formativi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espresso </a:t>
            </a:r>
            <a:r>
              <a:rPr lang="it-IT" sz="1800" i="1" dirty="0">
                <a:effectLst>
                  <a:outerShdw blurRad="38100" dist="38100" dir="2700000" algn="tl">
                    <a:srgbClr val="000000">
                      <a:alpha val="43137"/>
                    </a:srgbClr>
                  </a:outerShdw>
                </a:effectLst>
                <a:latin typeface="Arial Rounded MT Bold" panose="020F0704030504030204" pitchFamily="34" charset="0"/>
              </a:rPr>
              <a:t>il consenso, positivo o meno, alla liberatoria per il monitoraggio</a:t>
            </a:r>
          </a:p>
        </p:txBody>
      </p:sp>
    </p:spTree>
    <p:extLst>
      <p:ext uri="{BB962C8B-B14F-4D97-AF65-F5344CB8AC3E}">
        <p14:creationId xmlns:p14="http://schemas.microsoft.com/office/powerpoint/2010/main" val="373277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up)">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up)">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up)">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Risorse per il docente</a:t>
            </a:r>
            <a:endParaRPr lang="it-IT" sz="36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lstStyle/>
          <a:p>
            <a:pPr mar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Risorse realizzate da Indire</a:t>
            </a: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Scuola </a:t>
            </a:r>
            <a:r>
              <a:rPr lang="it-IT" sz="2000" i="1" dirty="0" smtClean="0">
                <a:effectLst>
                  <a:outerShdw blurRad="38100" dist="38100" dir="2700000" algn="tl">
                    <a:srgbClr val="000000">
                      <a:alpha val="43137"/>
                    </a:srgbClr>
                  </a:outerShdw>
                </a:effectLst>
                <a:latin typeface="Arial Rounded MT Bold" panose="020F0704030504030204" pitchFamily="34" charset="0"/>
              </a:rPr>
              <a:t>Valore</a:t>
            </a:r>
          </a:p>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Avanguardie Educative</a:t>
            </a: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Supporto al </a:t>
            </a:r>
            <a:r>
              <a:rPr lang="it-IT" sz="2000" i="1" dirty="0" smtClean="0">
                <a:effectLst>
                  <a:outerShdw blurRad="38100" dist="38100" dir="2700000" algn="tl">
                    <a:srgbClr val="000000">
                      <a:alpha val="43137"/>
                    </a:srgbClr>
                  </a:outerShdw>
                </a:effectLst>
                <a:latin typeface="Arial Rounded MT Bold" panose="020F0704030504030204" pitchFamily="34" charset="0"/>
              </a:rPr>
              <a:t>miglioramento</a:t>
            </a: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Risorse  di   </a:t>
            </a:r>
            <a:r>
              <a:rPr lang="it-IT" sz="2400" i="1" dirty="0" err="1">
                <a:solidFill>
                  <a:srgbClr val="FF0000"/>
                </a:solidFill>
                <a:effectLst>
                  <a:outerShdw blurRad="38100" dist="38100" dir="2700000" algn="tl">
                    <a:srgbClr val="000000">
                      <a:alpha val="43137"/>
                    </a:srgbClr>
                  </a:outerShdw>
                </a:effectLst>
                <a:latin typeface="Arial Rounded MT Bold" panose="020F0704030504030204" pitchFamily="34" charset="0"/>
              </a:rPr>
              <a:t>European</a:t>
            </a: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400" i="1" dirty="0" err="1">
                <a:solidFill>
                  <a:srgbClr val="FF0000"/>
                </a:solidFill>
                <a:effectLst>
                  <a:outerShdw blurRad="38100" dist="38100" dir="2700000" algn="tl">
                    <a:srgbClr val="000000">
                      <a:alpha val="43137"/>
                    </a:srgbClr>
                  </a:outerShdw>
                </a:effectLst>
                <a:latin typeface="Arial Rounded MT Bold" panose="020F0704030504030204" pitchFamily="34" charset="0"/>
              </a:rPr>
              <a:t>Schoolnet</a:t>
            </a: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Corsi</a:t>
            </a: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sulla</a:t>
            </a: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piattaforma </a:t>
            </a:r>
            <a:r>
              <a:rPr lang="it-IT" sz="2000" i="1" dirty="0" err="1">
                <a:effectLst>
                  <a:outerShdw blurRad="38100" dist="38100" dir="2700000" algn="tl">
                    <a:srgbClr val="000000">
                      <a:alpha val="43137"/>
                    </a:srgbClr>
                  </a:outerShdw>
                </a:effectLst>
                <a:latin typeface="Arial Rounded MT Bold" panose="020F0704030504030204" pitchFamily="34" charset="0"/>
              </a:rPr>
              <a:t>European</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err="1">
                <a:effectLst>
                  <a:outerShdw blurRad="38100" dist="38100" dir="2700000" algn="tl">
                    <a:srgbClr val="000000">
                      <a:alpha val="43137"/>
                    </a:srgbClr>
                  </a:outerShdw>
                </a:effectLst>
                <a:latin typeface="Arial Rounded MT Bold" panose="020F0704030504030204" pitchFamily="34" charset="0"/>
              </a:rPr>
              <a:t>Schoolnet</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smtClean="0">
                <a:effectLst>
                  <a:outerShdw blurRad="38100" dist="38100" dir="2700000" algn="tl">
                    <a:srgbClr val="000000">
                      <a:alpha val="43137"/>
                    </a:srgbClr>
                  </a:outerShdw>
                </a:effectLst>
                <a:latin typeface="Arial Rounded MT Bold" panose="020F0704030504030204" pitchFamily="34" charset="0"/>
              </a:rPr>
              <a:t>Academy, per accedere: </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http</a:t>
            </a:r>
            <a:r>
              <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www.europeanschoolnetacademy.eu/web/guest/courses</a:t>
            </a:r>
            <a:endPar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risorse del </a:t>
            </a:r>
            <a:r>
              <a:rPr lang="it-IT" sz="2000" i="1" dirty="0" smtClean="0">
                <a:effectLst>
                  <a:outerShdw blurRad="38100" dist="38100" dir="2700000" algn="tl">
                    <a:srgbClr val="000000">
                      <a:alpha val="43137"/>
                    </a:srgbClr>
                  </a:outerShdw>
                </a:effectLst>
                <a:latin typeface="Arial Rounded MT Bold" panose="020F0704030504030204" pitchFamily="34" charset="0"/>
              </a:rPr>
              <a:t>progetto MENTEP </a:t>
            </a:r>
            <a:r>
              <a:rPr lang="it-IT" sz="2000" i="1" dirty="0">
                <a:effectLst>
                  <a:outerShdw blurRad="38100" dist="38100" dir="2700000" algn="tl">
                    <a:srgbClr val="000000">
                      <a:alpha val="43137"/>
                    </a:srgbClr>
                  </a:outerShdw>
                </a:effectLst>
                <a:latin typeface="Arial Rounded MT Bold" panose="020F0704030504030204" pitchFamily="34" charset="0"/>
              </a:rPr>
              <a:t>(</a:t>
            </a:r>
            <a:r>
              <a:rPr lang="it-IT" sz="2000" i="1" dirty="0" err="1">
                <a:effectLst>
                  <a:outerShdw blurRad="38100" dist="38100" dir="2700000" algn="tl">
                    <a:srgbClr val="000000">
                      <a:alpha val="43137"/>
                    </a:srgbClr>
                  </a:outerShdw>
                </a:effectLst>
                <a:latin typeface="Arial Rounded MT Bold" panose="020F0704030504030204" pitchFamily="34" charset="0"/>
              </a:rPr>
              <a:t>Mentoring</a:t>
            </a:r>
            <a:r>
              <a:rPr lang="it-IT" sz="2000" i="1" dirty="0">
                <a:effectLst>
                  <a:outerShdw blurRad="38100" dist="38100" dir="2700000" algn="tl">
                    <a:srgbClr val="000000">
                      <a:alpha val="43137"/>
                    </a:srgbClr>
                  </a:outerShdw>
                </a:effectLst>
                <a:latin typeface="Arial Rounded MT Bold" panose="020F0704030504030204" pitchFamily="34" charset="0"/>
              </a:rPr>
              <a:t> Technology </a:t>
            </a:r>
            <a:r>
              <a:rPr lang="it-IT" sz="2000" i="1" dirty="0" err="1">
                <a:effectLst>
                  <a:outerShdw blurRad="38100" dist="38100" dir="2700000" algn="tl">
                    <a:srgbClr val="000000">
                      <a:alpha val="43137"/>
                    </a:srgbClr>
                  </a:outerShdw>
                </a:effectLst>
                <a:latin typeface="Arial Rounded MT Bold" panose="020F0704030504030204" pitchFamily="34" charset="0"/>
              </a:rPr>
              <a:t>Enhanced</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err="1">
                <a:effectLst>
                  <a:outerShdw blurRad="38100" dist="38100" dir="2700000" algn="tl">
                    <a:srgbClr val="000000">
                      <a:alpha val="43137"/>
                    </a:srgbClr>
                  </a:outerShdw>
                </a:effectLst>
                <a:latin typeface="Arial Rounded MT Bold" panose="020F0704030504030204" pitchFamily="34" charset="0"/>
              </a:rPr>
              <a:t>Pedagogy</a:t>
            </a:r>
            <a:r>
              <a:rPr lang="it-IT" sz="2000" i="1" dirty="0" smtClean="0">
                <a:effectLst>
                  <a:outerShdw blurRad="38100" dist="38100" dir="2700000" algn="tl">
                    <a:srgbClr val="000000">
                      <a:alpha val="43137"/>
                    </a:srgbClr>
                  </a:outerShdw>
                </a:effectLst>
                <a:latin typeface="Arial Rounded MT Bold" panose="020F0704030504030204" pitchFamily="34" charset="0"/>
              </a:rPr>
              <a:t>) per accedere:</a:t>
            </a:r>
          </a:p>
          <a:p>
            <a:pPr marL="0" indent="0" algn="just">
              <a:buNone/>
            </a:pP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http</a:t>
            </a:r>
            <a:r>
              <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://mentep-sat-runner.eun.org</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 </a:t>
            </a:r>
            <a:endPar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7555290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500"/>
                                        <p:tgtEl>
                                          <p:spTgt spid="3">
                                            <p:txEl>
                                              <p:pRg st="2" end="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down)">
                                      <p:cBhvr>
                                        <p:cTn id="29" dur="500"/>
                                        <p:tgtEl>
                                          <p:spTgt spid="3">
                                            <p:txEl>
                                              <p:pRg st="6" end="6"/>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Fasi </a:t>
            </a:r>
            <a:r>
              <a:rPr lang="it-IT" dirty="0" err="1" smtClean="0">
                <a:solidFill>
                  <a:srgbClr val="002060"/>
                </a:solidFill>
                <a:latin typeface="Algerian" panose="04020705040A02060702" pitchFamily="82" charset="0"/>
              </a:rPr>
              <a:t>dell’attivita’</a:t>
            </a:r>
            <a:endParaRPr lang="it-IT" dirty="0">
              <a:solidFill>
                <a:srgbClr val="002060"/>
              </a:solidFill>
              <a:latin typeface="Algerian" panose="04020705040A02060702" pitchFamily="82" charset="0"/>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4227154930"/>
              </p:ext>
            </p:extLst>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92639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IL PORTFOLIO</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ormAutofit fontScale="62500" lnSpcReduction="20000"/>
          </a:bodyPr>
          <a:lstStyle/>
          <a:p>
            <a:pPr marL="0" indent="0" algn="just">
              <a:buNone/>
            </a:pPr>
            <a:endParaRPr lang="it-IT" sz="3300" i="1" dirty="0" smtClean="0">
              <a:latin typeface="Arial Rounded MT Bold" panose="020F0704030504030204" pitchFamily="34" charset="0"/>
            </a:endParaRPr>
          </a:p>
          <a:p>
            <a:pPr marL="0" indent="0" algn="just">
              <a:buNone/>
            </a:pPr>
            <a:r>
              <a:rPr lang="it-IT" sz="3300" i="1" dirty="0" smtClean="0">
                <a:effectLst>
                  <a:outerShdw blurRad="38100" dist="38100" dir="2700000" algn="tl">
                    <a:srgbClr val="000000">
                      <a:alpha val="43137"/>
                    </a:srgbClr>
                  </a:outerShdw>
                </a:effectLst>
                <a:latin typeface="Arial Rounded MT Bold" panose="020F0704030504030204" pitchFamily="34" charset="0"/>
              </a:rPr>
              <a:t>Il Portfolio si identifica con l’insieme degli strumenti messi a disposizione da Indire per supportare il docente nella riflessione e nell’analisi delle seguenti dimensioni: </a:t>
            </a:r>
          </a:p>
          <a:p>
            <a:pPr marL="0" indent="0" algn="just">
              <a:buNone/>
            </a:pPr>
            <a:endParaRPr lang="it-IT" sz="33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esperienze che hanno influenzato la percezione del suo essere docente; </a:t>
            </a: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lo stato presente della sua pratica professionale; </a:t>
            </a:r>
          </a:p>
          <a:p>
            <a:pPr algn="just">
              <a:buFont typeface="Wingdings" panose="05000000000000000000" pitchFamily="2" charset="2"/>
              <a:buChar char="Ø"/>
            </a:pPr>
            <a:r>
              <a:rPr lang="it-IT" sz="3300" i="1" dirty="0">
                <a:effectLst>
                  <a:outerShdw blurRad="38100" dist="38100" dir="2700000" algn="tl">
                    <a:srgbClr val="000000">
                      <a:alpha val="43137"/>
                    </a:srgbClr>
                  </a:outerShdw>
                </a:effectLst>
                <a:latin typeface="Arial Rounded MT Bold" panose="020F0704030504030204" pitchFamily="34" charset="0"/>
              </a:rPr>
              <a:t>e</a:t>
            </a:r>
            <a:r>
              <a:rPr lang="it-IT" sz="3300" i="1" dirty="0" smtClean="0">
                <a:effectLst>
                  <a:outerShdw blurRad="38100" dist="38100" dir="2700000" algn="tl">
                    <a:srgbClr val="000000">
                      <a:alpha val="43137"/>
                    </a:srgbClr>
                  </a:outerShdw>
                </a:effectLst>
                <a:latin typeface="Arial Rounded MT Bold" panose="020F0704030504030204" pitchFamily="34" charset="0"/>
              </a:rPr>
              <a:t>ventuali trasformazioni in corso dovute allo svolgersi della formazione; </a:t>
            </a: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possibili traiettorie da dare alla sua formazione professionale.</a:t>
            </a:r>
          </a:p>
          <a:p>
            <a:pPr marL="0" indent="0" algn="just">
              <a:buNone/>
            </a:pPr>
            <a:endParaRPr lang="it-IT" sz="3300" i="1" dirty="0" smtClean="0">
              <a:latin typeface="Arial Rounded MT Bold" panose="020F0704030504030204" pitchFamily="34" charset="0"/>
            </a:endParaRPr>
          </a:p>
          <a:p>
            <a:pPr marL="0" indent="0" algn="just">
              <a:buNone/>
            </a:pPr>
            <a:r>
              <a:rPr lang="it-IT" sz="3300" i="1" dirty="0" smtClean="0">
                <a:latin typeface="Arial Rounded MT Bold" panose="020F0704030504030204" pitchFamily="34" charset="0"/>
              </a:rPr>
              <a:t> </a:t>
            </a:r>
            <a:r>
              <a:rPr lang="it-IT" sz="5100" i="1" dirty="0" smtClean="0">
                <a:solidFill>
                  <a:srgbClr val="FF0000"/>
                </a:solidFill>
                <a:latin typeface="Arial Rounded MT Bold" panose="020F0704030504030204" pitchFamily="34" charset="0"/>
              </a:rPr>
              <a:t>Il Portfolio si compone di 6 </a:t>
            </a:r>
            <a:r>
              <a:rPr lang="it-IT" sz="5100" i="1" dirty="0">
                <a:solidFill>
                  <a:srgbClr val="FF0000"/>
                </a:solidFill>
                <a:latin typeface="Arial Rounded MT Bold" panose="020F0704030504030204" pitchFamily="34" charset="0"/>
              </a:rPr>
              <a:t>strumenti</a:t>
            </a:r>
          </a:p>
        </p:txBody>
      </p:sp>
    </p:spTree>
    <p:extLst>
      <p:ext uri="{BB962C8B-B14F-4D97-AF65-F5344CB8AC3E}">
        <p14:creationId xmlns:p14="http://schemas.microsoft.com/office/powerpoint/2010/main" val="41207817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lstStyle/>
          <a:p>
            <a:r>
              <a:rPr lang="it-IT" dirty="0" smtClean="0">
                <a:solidFill>
                  <a:srgbClr val="002060"/>
                </a:solidFill>
                <a:latin typeface="Algerian" panose="04020705040A02060702" pitchFamily="82" charset="0"/>
              </a:rPr>
              <a:t>Il Curriculum formativo</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lgn="just">
              <a:buNone/>
            </a:pPr>
            <a:r>
              <a:rPr lang="it-IT" i="1" dirty="0">
                <a:effectLst>
                  <a:outerShdw blurRad="38100" dist="38100" dir="2700000" algn="tl">
                    <a:srgbClr val="000000">
                      <a:alpha val="43137"/>
                    </a:srgbClr>
                  </a:outerShdw>
                </a:effectLst>
                <a:latin typeface="Arial Rounded MT Bold" panose="020F0704030504030204" pitchFamily="34" charset="0"/>
              </a:rPr>
              <a:t>C</a:t>
            </a:r>
            <a:r>
              <a:rPr lang="it-IT" i="1" dirty="0" smtClean="0">
                <a:effectLst>
                  <a:outerShdw blurRad="38100" dist="38100" dir="2700000" algn="tl">
                    <a:srgbClr val="000000">
                      <a:alpha val="43137"/>
                    </a:srgbClr>
                  </a:outerShdw>
                </a:effectLst>
                <a:latin typeface="Arial Rounded MT Bold" panose="020F0704030504030204" pitchFamily="34" charset="0"/>
              </a:rPr>
              <a:t>onsente al docente di ripercorrere le esperienze professionali e/o educative che hanno contribuito a definire il suo essere docente. Il fine è quello di esplicitare le competenze costruite negli anni, utile anche alla redazione del Bilancio iniziale delle competenze.</a:t>
            </a:r>
            <a:endParaRPr lang="it-IT" i="1" dirty="0">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8175434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Il bilancio iniziale delle competenze</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fontScale="77500" lnSpcReduction="20000"/>
          </a:bodyPr>
          <a:lstStyle/>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E’ una classificazione dell’insieme delle competenze che concorrono a definire la professionalità docente elaborata dal gruppo di ricerca del MIUR e in linea con la ricerca internazionale in materia.</a:t>
            </a:r>
          </a:p>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 Il confronto con standard discussi in ambito nazionale e internazionale vuole essere un aiuto per supportare il docente nella riflessione dei suoi punti di forza e di debolezza e permettergli di individuare azioni formative coerenti e in linea con le sue esigenze. </a:t>
            </a:r>
          </a:p>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Sarà il Patto formativo, elaborato con il supporto del tutor e del dirigente scolastico, su un modello che ogni scuola sceglie in autonomia, lo spazio dove il docente potrà indicare i contenuti scelti per il percorso formativo dell’anno di prova</a:t>
            </a:r>
            <a:r>
              <a:rPr lang="it-IT" i="1" dirty="0" smtClean="0">
                <a:latin typeface="Arial Rounded MT Bold" panose="020F0704030504030204" pitchFamily="34" charset="0"/>
              </a:rPr>
              <a:t>.</a:t>
            </a:r>
            <a:endParaRPr lang="it-IT" i="1" dirty="0">
              <a:latin typeface="Arial Rounded MT Bold" panose="020F0704030504030204" pitchFamily="34" charset="0"/>
            </a:endParaRPr>
          </a:p>
        </p:txBody>
      </p:sp>
    </p:spTree>
    <p:extLst>
      <p:ext uri="{BB962C8B-B14F-4D97-AF65-F5344CB8AC3E}">
        <p14:creationId xmlns:p14="http://schemas.microsoft.com/office/powerpoint/2010/main" val="18104476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467544" y="260648"/>
            <a:ext cx="8229600" cy="114300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Le </a:t>
            </a:r>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didattiche</a:t>
            </a:r>
            <a:endParaRPr lang="it-IT"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oAutofit/>
          </a:bodyPr>
          <a:lstStyle/>
          <a:p>
            <a:pPr marL="0" indent="0" algn="just">
              <a:buNone/>
            </a:pPr>
            <a:r>
              <a:rPr lang="it-IT" sz="1600" i="1" dirty="0" smtClean="0">
                <a:latin typeface="Arial Rounded MT Bold" panose="020F0704030504030204" pitchFamily="34" charset="0"/>
              </a:rPr>
              <a:t>È la pratica in classe con gli allievi, il luogo privilegiato per esplorare le dimensioni di conoscenza (pratica e teorica) proprie della professionalità docente.</a:t>
            </a:r>
          </a:p>
          <a:p>
            <a:pPr marL="0" indent="0" algn="just">
              <a:buNone/>
            </a:pPr>
            <a:r>
              <a:rPr lang="it-IT" sz="1600" i="1" dirty="0" smtClean="0">
                <a:latin typeface="Arial Rounded MT Bold" panose="020F0704030504030204" pitchFamily="34" charset="0"/>
              </a:rPr>
              <a:t>A questo scopo, nell’ambiente, sono state messe a disposizione dei docenti gli strumenti per la riflessione e la documentazione guidata di 2 attività didattiche. </a:t>
            </a:r>
          </a:p>
          <a:p>
            <a:pPr marL="0" indent="0" algn="just">
              <a:buNone/>
            </a:pPr>
            <a:r>
              <a:rPr lang="it-IT" sz="1600" i="1" dirty="0" smtClean="0">
                <a:latin typeface="Arial Rounded MT Bold" panose="020F0704030504030204" pitchFamily="34" charset="0"/>
              </a:rPr>
              <a:t>La documentazione delle 2 attività, idealmente svolte a distanza l’una dall’altra, vuole anche essere un modo per tracciare la possibile trasformazione della pratica professionale del docente per effetto del percorso formativo dell’anno di prova, in particolare per effetto della fase di osservazione tra pari:</a:t>
            </a:r>
          </a:p>
          <a:p>
            <a:pPr marL="0" indent="0">
              <a:buNone/>
            </a:pPr>
            <a:r>
              <a:rPr lang="it-IT" sz="1600" i="1" dirty="0" smtClean="0">
                <a:latin typeface="Arial Rounded MT Bold" panose="020F0704030504030204" pitchFamily="34" charset="0"/>
              </a:rPr>
              <a:t> </a:t>
            </a:r>
          </a:p>
          <a:p>
            <a:pPr>
              <a:buFont typeface="Wingdings" panose="05000000000000000000" pitchFamily="2" charset="2"/>
              <a:buChar char="Ø"/>
            </a:pPr>
            <a:r>
              <a:rPr lang="it-IT" sz="1600" i="1" dirty="0" smtClean="0">
                <a:latin typeface="Arial Rounded MT Bold" panose="020F0704030504030204" pitchFamily="34" charset="0"/>
              </a:rPr>
              <a:t>l’Attività 1, progettata in autonomia, dovrebbe risultare come una fotografia </a:t>
            </a:r>
            <a:r>
              <a:rPr lang="it-IT" sz="1600" i="1" dirty="0" smtClean="0">
                <a:latin typeface="Arial Rounded MT Bold" panose="020F0704030504030204" pitchFamily="34" charset="0"/>
              </a:rPr>
              <a:t>di </a:t>
            </a:r>
            <a:r>
              <a:rPr lang="it-IT" sz="1600" i="1" dirty="0" smtClean="0">
                <a:latin typeface="Arial Rounded MT Bold" panose="020F0704030504030204" pitchFamily="34" charset="0"/>
              </a:rPr>
              <a:t>dove si trovi il docente in quel momento, di quale sia la sua routine in classe;</a:t>
            </a:r>
          </a:p>
          <a:p>
            <a:pPr marL="0" indent="0">
              <a:buNone/>
            </a:pPr>
            <a:endParaRPr lang="it-IT" sz="1600" i="1" dirty="0" smtClean="0">
              <a:latin typeface="Arial Rounded MT Bold" panose="020F0704030504030204" pitchFamily="34" charset="0"/>
            </a:endParaRPr>
          </a:p>
          <a:p>
            <a:pPr>
              <a:buFont typeface="Wingdings" panose="05000000000000000000" pitchFamily="2" charset="2"/>
              <a:buChar char="Ø"/>
            </a:pPr>
            <a:r>
              <a:rPr lang="it-IT" sz="1600" i="1" dirty="0" smtClean="0">
                <a:latin typeface="Arial Rounded MT Bold" panose="020F0704030504030204" pitchFamily="34" charset="0"/>
              </a:rPr>
              <a:t> l’Attività 2, co-progettata con il tutor e svolta dopo la frequenza dei laboratori formativi, dovrebbe/potrebbe risultare strutturalmente diversa e la sua documentazione testimoniare una trasformazione della pratica professionale del docente.</a:t>
            </a:r>
            <a:endParaRPr lang="it-IT" sz="1600" i="1" dirty="0">
              <a:latin typeface="Arial Rounded MT Bold" panose="020F0704030504030204" pitchFamily="34" charset="0"/>
            </a:endParaRPr>
          </a:p>
        </p:txBody>
      </p:sp>
    </p:spTree>
    <p:extLst>
      <p:ext uri="{BB962C8B-B14F-4D97-AF65-F5344CB8AC3E}">
        <p14:creationId xmlns:p14="http://schemas.microsoft.com/office/powerpoint/2010/main" val="3528004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Bilancio finale delle competenze</a:t>
            </a:r>
            <a:endParaRPr lang="it-IT" sz="32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normAutofit/>
          </a:bodyPr>
          <a:lstStyle/>
          <a:p>
            <a:pPr marL="0" indent="0" algn="just">
              <a:buNone/>
            </a:pPr>
            <a:r>
              <a:rPr lang="it-IT" i="1" dirty="0" smtClean="0">
                <a:effectLst>
                  <a:outerShdw blurRad="38100" dist="38100" dir="2700000" algn="tl">
                    <a:srgbClr val="000000">
                      <a:alpha val="43137"/>
                    </a:srgbClr>
                  </a:outerShdw>
                </a:effectLst>
                <a:latin typeface="Arial Rounded MT Bold" panose="020F0704030504030204" pitchFamily="34" charset="0"/>
              </a:rPr>
              <a:t>Il cui scopo è quello di richiamare i bisogni rilevati in fase di avvio già indicati nel Bilancio iniziale e consentire un’autovalutazione del periodo di formazione</a:t>
            </a:r>
            <a:endParaRPr lang="it-IT" i="1" dirty="0">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734779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 Bisogni formativi futuri</a:t>
            </a:r>
            <a:endParaRPr lang="it-IT" sz="3200" dirty="0">
              <a:solidFill>
                <a:srgbClr val="002060"/>
              </a:solidFill>
              <a:latin typeface="Algerian" panose="04020705040A02060702" pitchFamily="82" charset="0"/>
            </a:endParaRPr>
          </a:p>
        </p:txBody>
      </p:sp>
      <p:sp>
        <p:nvSpPr>
          <p:cNvPr id="3" name="Segnaposto contenuto 2"/>
          <p:cNvSpPr>
            <a:spLocks noGrp="1"/>
          </p:cNvSpPr>
          <p:nvPr>
            <p:ph idx="1"/>
          </p:nvPr>
        </p:nvSpPr>
        <p:spPr/>
        <p:txBody>
          <a:bodyPr anchor="ctr"/>
          <a:lstStyle/>
          <a:p>
            <a:pPr marL="0" indent="0" algn="just">
              <a:buNone/>
            </a:pPr>
            <a:r>
              <a:rPr lang="it-IT" i="1" dirty="0">
                <a:effectLst>
                  <a:outerShdw blurRad="38100" dist="38100" dir="2700000" algn="tl">
                    <a:srgbClr val="000000">
                      <a:alpha val="43137"/>
                    </a:srgbClr>
                  </a:outerShdw>
                </a:effectLst>
                <a:latin typeface="Arial Rounded MT Bold" panose="020F0704030504030204" pitchFamily="34" charset="0"/>
              </a:rPr>
              <a:t>C</a:t>
            </a:r>
            <a:r>
              <a:rPr lang="it-IT" i="1" dirty="0" smtClean="0">
                <a:effectLst>
                  <a:outerShdw blurRad="38100" dist="38100" dir="2700000" algn="tl">
                    <a:srgbClr val="000000">
                      <a:alpha val="43137"/>
                    </a:srgbClr>
                  </a:outerShdw>
                </a:effectLst>
                <a:latin typeface="Arial Rounded MT Bold" panose="020F0704030504030204" pitchFamily="34" charset="0"/>
              </a:rPr>
              <a:t>on i bisogni formativi futuri vengono presentati al docente i contenuti formativi individuati dal Piano per la Formazione dei docenti 2016-2019, chiedendogli di selezionare quelli di suo interesse</a:t>
            </a:r>
            <a:r>
              <a:rPr lang="it-IT" dirty="0" smtClean="0">
                <a:effectLst>
                  <a:outerShdw blurRad="38100" dist="38100" dir="2700000" algn="tl">
                    <a:srgbClr val="000000">
                      <a:alpha val="43137"/>
                    </a:srgbClr>
                  </a:outerShdw>
                </a:effectLst>
                <a:latin typeface="Arial Rounded MT Bold" panose="020F0704030504030204" pitchFamily="34" charset="0"/>
              </a:rPr>
              <a:t>.</a:t>
            </a:r>
            <a:endParaRPr lang="it-IT" dirty="0">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14310754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1331</TotalTime>
  <Words>2185</Words>
  <Application>Microsoft Office PowerPoint</Application>
  <PresentationFormat>Presentazione su schermo (4:3)</PresentationFormat>
  <Paragraphs>185</Paragraphs>
  <Slides>26</Slides>
  <Notes>0</Notes>
  <HiddenSlides>0</HiddenSlides>
  <MMClips>0</MMClips>
  <ScaleCrop>false</ScaleCrop>
  <HeadingPairs>
    <vt:vector size="4" baseType="variant">
      <vt:variant>
        <vt:lpstr>Tema</vt:lpstr>
      </vt:variant>
      <vt:variant>
        <vt:i4>1</vt:i4>
      </vt:variant>
      <vt:variant>
        <vt:lpstr>Titoli diapositive</vt:lpstr>
      </vt:variant>
      <vt:variant>
        <vt:i4>26</vt:i4>
      </vt:variant>
    </vt:vector>
  </HeadingPairs>
  <TitlesOfParts>
    <vt:vector size="27" baseType="lpstr">
      <vt:lpstr>Verve</vt:lpstr>
      <vt:lpstr>NEOASSUNTI 2017/18</vt:lpstr>
      <vt:lpstr>Piattaforma on line</vt:lpstr>
      <vt:lpstr>Fasi dell’attivita’</vt:lpstr>
      <vt:lpstr>IL PORTFOLIO</vt:lpstr>
      <vt:lpstr>Il Curriculum formativo</vt:lpstr>
      <vt:lpstr>Il bilancio iniziale delle competenze</vt:lpstr>
      <vt:lpstr>Le attivita’ didattiche</vt:lpstr>
      <vt:lpstr>Bilancio finale delle competenze</vt:lpstr>
      <vt:lpstr> Bisogni formativi futuri</vt:lpstr>
      <vt:lpstr> i questionari</vt:lpstr>
      <vt:lpstr>COMPILAZIONE DEL BILANCIO INIZIALE</vt:lpstr>
      <vt:lpstr>struttura DEL BILANCIO INIZIALE delle competenze</vt:lpstr>
      <vt:lpstr>Curriculum formativo</vt:lpstr>
      <vt:lpstr>Attivita’ didattica 1</vt:lpstr>
      <vt:lpstr>Attivita’ didattica 2</vt:lpstr>
      <vt:lpstr>Indicazioni per la compilazione delle Attività didattiche</vt:lpstr>
      <vt:lpstr>Indicazioni per la compilazione delle Attività didattiche</vt:lpstr>
      <vt:lpstr>Bilancio finale delle competenze</vt:lpstr>
      <vt:lpstr>Bisogni formativi futuri</vt:lpstr>
      <vt:lpstr>Bisogni formativi futuri</vt:lpstr>
      <vt:lpstr>Bisogni formativi futuri attività in piattaforma</vt:lpstr>
      <vt:lpstr>Priorita’ miur</vt:lpstr>
      <vt:lpstr>questionari</vt:lpstr>
      <vt:lpstr>Dossier finale</vt:lpstr>
      <vt:lpstr>Dossier finale</vt:lpstr>
      <vt:lpstr>Risorse per il docente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NEOASSUNTI 2017</dc:title>
  <dc:creator>Administrator</dc:creator>
  <cp:lastModifiedBy>Administrator</cp:lastModifiedBy>
  <cp:revision>74</cp:revision>
  <dcterms:created xsi:type="dcterms:W3CDTF">2017-01-23T11:17:56Z</dcterms:created>
  <dcterms:modified xsi:type="dcterms:W3CDTF">2017-12-18T15:30:09Z</dcterms:modified>
</cp:coreProperties>
</file>